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8" r:id="rId11"/>
    <p:sldId id="330" r:id="rId12"/>
    <p:sldId id="331" r:id="rId13"/>
    <p:sldId id="332" r:id="rId14"/>
    <p:sldId id="333" r:id="rId15"/>
    <p:sldId id="334" r:id="rId16"/>
    <p:sldId id="335" r:id="rId17"/>
    <p:sldId id="340" r:id="rId18"/>
    <p:sldId id="337" r:id="rId19"/>
    <p:sldId id="338" r:id="rId20"/>
    <p:sldId id="313" r:id="rId21"/>
    <p:sldId id="314" r:id="rId22"/>
    <p:sldId id="315" r:id="rId23"/>
    <p:sldId id="339" r:id="rId24"/>
    <p:sldId id="258" r:id="rId25"/>
    <p:sldId id="259" r:id="rId26"/>
    <p:sldId id="262" r:id="rId27"/>
    <p:sldId id="264" r:id="rId28"/>
    <p:sldId id="266" r:id="rId29"/>
    <p:sldId id="286" r:id="rId30"/>
    <p:sldId id="267" r:id="rId31"/>
    <p:sldId id="287" r:id="rId32"/>
    <p:sldId id="288" r:id="rId33"/>
    <p:sldId id="269" r:id="rId34"/>
    <p:sldId id="273" r:id="rId35"/>
    <p:sldId id="290" r:id="rId36"/>
    <p:sldId id="274" r:id="rId37"/>
    <p:sldId id="291" r:id="rId38"/>
    <p:sldId id="279" r:id="rId39"/>
    <p:sldId id="280" r:id="rId40"/>
    <p:sldId id="281" r:id="rId41"/>
    <p:sldId id="282" r:id="rId42"/>
    <p:sldId id="283" r:id="rId43"/>
    <p:sldId id="285" r:id="rId44"/>
    <p:sldId id="275" r:id="rId45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0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26" y="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B7757-D0A3-4975-8B0A-1083DA5A0A55}" type="datetimeFigureOut">
              <a:rPr lang="es-AR" smtClean="0"/>
              <a:t>27/9/2016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22D4F-F9C0-4459-8BF1-EF4ED19C5C5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4956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22D4F-F9C0-4459-8BF1-EF4ED19C5C5A}" type="slidenum">
              <a:rPr lang="es-AR" smtClean="0"/>
              <a:t>36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3766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D364E-1499-4110-B714-6862478FBE1D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AA169-29F5-4D9E-9923-8621E07B0E7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2108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0F6C-E60E-4856-898F-8C5DDC0A8560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8F96D-B06F-4F4F-BDFE-7657706CAD0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81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D1A1E-6895-445A-9220-9ACE73057793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8B70E-EE68-48F2-86BB-7DB71643951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5865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DE09A-40A0-4684-9EB9-94833ABB218D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2C452-C2DC-46D0-ABC5-3517B966701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793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A163-EACC-4908-BCF7-44D3E73C366C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EBA81-FD3C-483F-BE19-CFE7C2F6A0C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1939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323B7-6BE6-42DD-A29E-4947F3788B4D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090BB-E04F-406A-BE94-C75671082C5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256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64A-D707-4D38-9EBB-E08545D00447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9910-7CA2-46ED-9C2A-DF2CAFF8AED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5139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F2B8-2698-48B8-98DA-86549D3BE59E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16B51-763F-4B02-9DE2-F93C3D7B8BA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481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66C7-1768-4FF3-A602-27B1E305F5BD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686AF-779B-4A43-96CA-F1FD1047755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457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E6E5-0237-4A49-9A9C-AC4E78E0F153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EC65-274F-429E-A260-66F09C80413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2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F183-2D53-44A9-996F-E0FE6BF23C78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2851-B63B-41F9-96B5-73317C49FA6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5347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título del patrón</a:t>
            </a:r>
            <a:endParaRPr lang="es-AR" alt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 smtClean="0"/>
              <a:t>Haga clic para modificar el estilo de texto del patrón</a:t>
            </a:r>
          </a:p>
          <a:p>
            <a:pPr lvl="1"/>
            <a:r>
              <a:rPr lang="es-ES" altLang="es-AR" smtClean="0"/>
              <a:t>Segundo nivel</a:t>
            </a:r>
          </a:p>
          <a:p>
            <a:pPr lvl="2"/>
            <a:r>
              <a:rPr lang="es-ES" altLang="es-AR" smtClean="0"/>
              <a:t>Tercer nivel</a:t>
            </a:r>
          </a:p>
          <a:p>
            <a:pPr lvl="3"/>
            <a:r>
              <a:rPr lang="es-ES" altLang="es-AR" smtClean="0"/>
              <a:t>Cuarto nivel</a:t>
            </a:r>
          </a:p>
          <a:p>
            <a:pPr lvl="4"/>
            <a:r>
              <a:rPr lang="es-ES" altLang="es-AR" smtClean="0"/>
              <a:t>Quinto nivel</a:t>
            </a:r>
            <a:endParaRPr lang="es-AR" alt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F23F0-316F-4175-9068-ECFE872D42AB}" type="datetimeFigureOut">
              <a:rPr lang="es-AR"/>
              <a:pPr>
                <a:defRPr/>
              </a:pPr>
              <a:t>27/9/2016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0539EE-F7FF-4415-8527-62323EF52B8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lientesapc.com/blog/wp-content/uploads/2012/11/Comida-grasosa.jpg"/>
          <p:cNvPicPr>
            <a:picLocks noChangeAspect="1" noChangeArrowheads="1"/>
          </p:cNvPicPr>
          <p:nvPr/>
        </p:nvPicPr>
        <p:blipFill>
          <a:blip r:embed="rId2">
            <a:lum bright="72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92344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4313" y="0"/>
            <a:ext cx="8929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LIC. NUTRICIÓN 	          	               </a:t>
            </a:r>
            <a:r>
              <a:rPr lang="es-ES_tradn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				       </a:t>
            </a:r>
            <a:r>
              <a:rPr lang="es-ES_tradnl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QCA. BIOLÓGICA</a:t>
            </a:r>
            <a:endParaRPr lang="es-A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571500" y="357188"/>
            <a:ext cx="8072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2400" b="1"/>
              <a:t>PROGRAMA ANALITICO Y/O DE EXAMEN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400" b="1">
                <a:solidFill>
                  <a:srgbClr val="C00000"/>
                </a:solidFill>
              </a:rPr>
              <a:t> </a:t>
            </a:r>
            <a:r>
              <a:rPr lang="es-AR" altLang="es-AR" sz="2400">
                <a:solidFill>
                  <a:srgbClr val="0070C0"/>
                </a:solidFill>
              </a:rPr>
              <a:t/>
            </a:r>
            <a:br>
              <a:rPr lang="es-AR" altLang="es-AR" sz="2400">
                <a:solidFill>
                  <a:srgbClr val="0070C0"/>
                </a:solidFill>
              </a:rPr>
            </a:br>
            <a:endParaRPr lang="es-AR" altLang="es-AR" sz="240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785813"/>
            <a:ext cx="88201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1 Rectángulo"/>
          <p:cNvSpPr>
            <a:spLocks noChangeArrowheads="1"/>
          </p:cNvSpPr>
          <p:nvPr/>
        </p:nvSpPr>
        <p:spPr bwMode="auto">
          <a:xfrm>
            <a:off x="501650" y="957263"/>
            <a:ext cx="781685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latin typeface="Arial" charset="0"/>
              </a:rPr>
              <a:t>Tema 6- Metabolismo de Lípidos. Digestión y absorción de lípidos. Transporte de lípidos: Lipoproteínas, función e importancia metabólica, lípidos que transportan, metabolismo. Degradación de </a:t>
            </a:r>
            <a:r>
              <a:rPr lang="es-AR" altLang="es-AR" sz="2000" b="1" dirty="0" err="1">
                <a:latin typeface="Arial" charset="0"/>
              </a:rPr>
              <a:t>triacilglicéridos</a:t>
            </a:r>
            <a:r>
              <a:rPr lang="es-AR" altLang="es-AR" sz="2000" b="1" dirty="0">
                <a:latin typeface="Arial" charset="0"/>
              </a:rPr>
              <a:t>: lipasas, localización tisular y regulación. Degradación de ácidos grasos: proceso de beta-oxidación, localización celular, rendimiento energético, regulación. Cuerpos cetónicos: síntesis, importancia metabólica. </a:t>
            </a: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000" dirty="0">
                <a:latin typeface="Arial" charset="0"/>
              </a:rPr>
              <a:t/>
            </a:r>
            <a:br>
              <a:rPr lang="es-AR" altLang="es-AR" sz="2000" dirty="0">
                <a:latin typeface="Arial" charset="0"/>
              </a:rPr>
            </a:br>
            <a:r>
              <a:rPr lang="es-AR" altLang="es-AR" sz="2800" b="1" dirty="0">
                <a:solidFill>
                  <a:srgbClr val="FF0000"/>
                </a:solidFill>
                <a:latin typeface="Arial" charset="0"/>
              </a:rPr>
              <a:t>Tema 7- Metabolismo de Lípidos.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Biosíntesis de ácidos grasos, precursores, regulación.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0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Metabolismo del Colesterol: precursores de síntesis, regulación, importancia clínica. Degradación de Colesterol: ácidos biliares, función. Ciclo </a:t>
            </a:r>
            <a:r>
              <a:rPr lang="es-AR" altLang="es-AR" sz="2000" b="1" dirty="0" err="1">
                <a:solidFill>
                  <a:srgbClr val="200FFD"/>
                </a:solidFill>
                <a:latin typeface="Arial" charset="0"/>
              </a:rPr>
              <a:t>enterohepático</a:t>
            </a:r>
            <a:r>
              <a:rPr lang="es-AR" altLang="es-AR" sz="2000" b="1" dirty="0">
                <a:solidFill>
                  <a:srgbClr val="200FFD"/>
                </a:solidFill>
                <a:latin typeface="Arial" charset="0"/>
              </a:rPr>
              <a:t>. </a:t>
            </a:r>
            <a:r>
              <a:rPr lang="es-AR" altLang="es-AR" sz="2000" dirty="0">
                <a:solidFill>
                  <a:srgbClr val="200FFD"/>
                </a:solidFill>
                <a:latin typeface="Arial" charset="0"/>
              </a:rPr>
              <a:t/>
            </a:r>
            <a:br>
              <a:rPr lang="es-AR" altLang="es-AR" sz="2000" dirty="0">
                <a:solidFill>
                  <a:srgbClr val="200FFD"/>
                </a:solidFill>
                <a:latin typeface="Arial" charset="0"/>
              </a:rPr>
            </a:br>
            <a:endParaRPr lang="es-AR" altLang="es-AR" sz="2000" dirty="0">
              <a:solidFill>
                <a:srgbClr val="200FF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1571625" y="1785938"/>
            <a:ext cx="657225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Síntesis de </a:t>
            </a:r>
            <a:r>
              <a:rPr lang="es-ES" altLang="es-AR" sz="2400" b="1" dirty="0" err="1">
                <a:solidFill>
                  <a:srgbClr val="0000CC"/>
                </a:solidFill>
                <a:latin typeface="Arial" charset="0"/>
              </a:rPr>
              <a:t>ac</a:t>
            </a: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. grasos de hasta 16 C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endParaRPr lang="es-ES" altLang="es-AR" sz="2400" b="1" dirty="0">
              <a:solidFill>
                <a:srgbClr val="0000CC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La AGS esta formada por 2 subunidades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endParaRPr lang="es-ES" altLang="es-AR" sz="2400" b="1" dirty="0">
              <a:solidFill>
                <a:srgbClr val="0000CC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FontTx/>
              <a:buChar char="•"/>
            </a:pPr>
            <a:r>
              <a:rPr lang="es-ES" altLang="es-AR" sz="2400" b="1" dirty="0">
                <a:solidFill>
                  <a:srgbClr val="0000CC"/>
                </a:solidFill>
                <a:latin typeface="Arial" charset="0"/>
              </a:rPr>
              <a:t>El complejo incluye 7 enzimas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42938" y="0"/>
            <a:ext cx="8072437" cy="147161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marL="533400" indent="-533400" 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b="1" dirty="0">
                <a:latin typeface="+mn-lt"/>
              </a:rPr>
              <a:t>II) Reacciones catalizadas por el complejo </a:t>
            </a:r>
            <a:r>
              <a:rPr lang="es-ES" sz="2800" b="1" dirty="0" err="1">
                <a:latin typeface="+mn-lt"/>
              </a:rPr>
              <a:t>multienzimático</a:t>
            </a:r>
            <a:r>
              <a:rPr lang="es-ES" sz="2800" b="1" dirty="0">
                <a:latin typeface="+mn-lt"/>
              </a:rPr>
              <a:t> de la </a:t>
            </a:r>
          </a:p>
          <a:p>
            <a:pPr marL="533400" indent="-533400" 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b="1" dirty="0">
                <a:solidFill>
                  <a:srgbClr val="FF3300"/>
                </a:solidFill>
                <a:latin typeface="+mn-lt"/>
              </a:rPr>
              <a:t>Ácido graso </a:t>
            </a:r>
            <a:r>
              <a:rPr lang="es-ES" sz="2800" b="1" dirty="0" err="1">
                <a:solidFill>
                  <a:srgbClr val="FF3300"/>
                </a:solidFill>
                <a:latin typeface="+mn-lt"/>
              </a:rPr>
              <a:t>sintasa</a:t>
            </a:r>
            <a:r>
              <a:rPr lang="es-ES" sz="2800" b="1" dirty="0">
                <a:solidFill>
                  <a:srgbClr val="FF3300"/>
                </a:solidFill>
                <a:latin typeface="+mn-lt"/>
              </a:rPr>
              <a:t> (AGS)</a:t>
            </a:r>
          </a:p>
        </p:txBody>
      </p:sp>
    </p:spTree>
    <p:extLst>
      <p:ext uri="{BB962C8B-B14F-4D97-AF65-F5344CB8AC3E}">
        <p14:creationId xmlns:p14="http://schemas.microsoft.com/office/powerpoint/2010/main" val="200573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993775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smtClean="0"/>
              <a:t/>
            </a:r>
            <a:br>
              <a:rPr lang="es-ES" altLang="es-AR" sz="3600" b="1" smtClean="0"/>
            </a:br>
            <a:r>
              <a:rPr lang="es-ES" altLang="es-AR" sz="3600" b="1" smtClean="0"/>
              <a:t/>
            </a:r>
            <a:br>
              <a:rPr lang="es-ES" altLang="es-AR" sz="3600" b="1" smtClean="0"/>
            </a:br>
            <a:r>
              <a:rPr lang="es-ES" altLang="es-AR" sz="3600" b="1" smtClean="0"/>
              <a:t>Formación de  </a:t>
            </a:r>
            <a:br>
              <a:rPr lang="es-ES" altLang="es-AR" sz="3600" b="1" smtClean="0"/>
            </a:br>
            <a:r>
              <a:rPr lang="es-ES" altLang="es-AR" sz="3600" b="1" smtClean="0">
                <a:solidFill>
                  <a:srgbClr val="C00000"/>
                </a:solidFill>
              </a:rPr>
              <a:t>ACETIL-EnzimaCondensante(EC)</a:t>
            </a:r>
            <a:br>
              <a:rPr lang="es-ES" altLang="es-AR" sz="3600" b="1" smtClean="0">
                <a:solidFill>
                  <a:srgbClr val="C00000"/>
                </a:solidFill>
              </a:rPr>
            </a:br>
            <a:r>
              <a:rPr lang="es-ES" altLang="es-AR" sz="3600" b="1" smtClean="0"/>
              <a:t/>
            </a:r>
            <a:br>
              <a:rPr lang="es-ES" altLang="es-AR" sz="3600" b="1" smtClean="0"/>
            </a:br>
            <a:r>
              <a:rPr lang="es-ES" altLang="es-AR" sz="3600" b="1" smtClean="0"/>
              <a:t>1°) Adición del grupo acetilo</a:t>
            </a:r>
          </a:p>
        </p:txBody>
      </p:sp>
      <p:pic>
        <p:nvPicPr>
          <p:cNvPr id="39939" name="Picture 6" descr="fi18p24"/>
          <p:cNvPicPr>
            <a:picLocks noChangeAspect="1" noChangeArrowheads="1"/>
          </p:cNvPicPr>
          <p:nvPr/>
        </p:nvPicPr>
        <p:blipFill>
          <a:blip r:embed="rId2">
            <a:lum bright="-28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9" t="62939" r="5853" b="6642"/>
          <a:stretch>
            <a:fillRect/>
          </a:stretch>
        </p:blipFill>
        <p:spPr bwMode="auto">
          <a:xfrm>
            <a:off x="395288" y="1912938"/>
            <a:ext cx="87487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0" y="4005263"/>
            <a:ext cx="2211388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Acetil-CoA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6227763" y="4076700"/>
            <a:ext cx="1800225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Acetil-EC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419475" y="3500438"/>
            <a:ext cx="2471738" cy="1008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latin typeface="Arial" charset="0"/>
              </a:rPr>
              <a:t>Acetil transacilasa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2627313" y="1989138"/>
            <a:ext cx="1560512" cy="519112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rgbClr val="0000FF"/>
                </a:solidFill>
                <a:latin typeface="Arial" charset="0"/>
              </a:rPr>
              <a:t>HS-EC</a:t>
            </a:r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4716463" y="1916113"/>
            <a:ext cx="1951037" cy="51911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CoA-SH</a:t>
            </a:r>
          </a:p>
        </p:txBody>
      </p:sp>
      <p:sp>
        <p:nvSpPr>
          <p:cNvPr id="39945" name="Text Box 13"/>
          <p:cNvSpPr txBox="1">
            <a:spLocks noChangeArrowheads="1"/>
          </p:cNvSpPr>
          <p:nvPr/>
        </p:nvSpPr>
        <p:spPr bwMode="auto">
          <a:xfrm>
            <a:off x="7583488" y="3068638"/>
            <a:ext cx="1309687" cy="519112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 i="1">
                <a:solidFill>
                  <a:srgbClr val="0000FF"/>
                </a:solidFill>
                <a:latin typeface="Arial" charset="0"/>
              </a:rPr>
              <a:t>S-EC</a:t>
            </a:r>
          </a:p>
        </p:txBody>
      </p:sp>
      <p:sp>
        <p:nvSpPr>
          <p:cNvPr id="39946" name="Text Box 14"/>
          <p:cNvSpPr txBox="1">
            <a:spLocks noChangeArrowheads="1"/>
          </p:cNvSpPr>
          <p:nvPr/>
        </p:nvSpPr>
        <p:spPr bwMode="auto">
          <a:xfrm>
            <a:off x="323850" y="5300663"/>
            <a:ext cx="8496300" cy="94615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800">
                <a:latin typeface="Arial" charset="0"/>
              </a:rPr>
              <a:t>Acetil-CoA + HS-EC                       	</a:t>
            </a:r>
            <a:r>
              <a:rPr lang="pt-BR" altLang="es-AR" sz="2800">
                <a:solidFill>
                  <a:srgbClr val="0000CC"/>
                </a:solidFill>
                <a:latin typeface="Arial" charset="0"/>
              </a:rPr>
              <a:t>Acetil-EC</a:t>
            </a:r>
            <a:r>
              <a:rPr lang="pt-BR" altLang="es-AR" sz="2800">
                <a:latin typeface="Arial" charset="0"/>
              </a:rPr>
              <a:t> + CoA  		             </a:t>
            </a:r>
            <a:r>
              <a:rPr lang="pt-BR" altLang="es-AR" sz="2800">
                <a:solidFill>
                  <a:srgbClr val="FF0000"/>
                </a:solidFill>
                <a:latin typeface="Arial" charset="0"/>
              </a:rPr>
              <a:t>Acetil transferasa</a:t>
            </a:r>
            <a:endParaRPr lang="es-ES" altLang="es-AR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947" name="Line 15"/>
          <p:cNvSpPr>
            <a:spLocks noChangeShapeType="1"/>
          </p:cNvSpPr>
          <p:nvPr/>
        </p:nvSpPr>
        <p:spPr bwMode="auto">
          <a:xfrm>
            <a:off x="3851275" y="5589588"/>
            <a:ext cx="165735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935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66276"/>
              </a:gs>
              <a:gs pos="50000">
                <a:srgbClr val="B9D4FF"/>
              </a:gs>
              <a:gs pos="100000">
                <a:srgbClr val="566276"/>
              </a:gs>
            </a:gsLst>
            <a:lin ang="5400000" scaled="1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smtClean="0"/>
              <a:t>3°)CONDENSACIÓN DEL ACETILO DE EC CON MALONILO DE ACP</a:t>
            </a:r>
          </a:p>
        </p:txBody>
      </p:sp>
      <p:sp>
        <p:nvSpPr>
          <p:cNvPr id="40963" name="Text Box 6"/>
          <p:cNvSpPr txBox="1">
            <a:spLocks noChangeArrowheads="1"/>
          </p:cNvSpPr>
          <p:nvPr/>
        </p:nvSpPr>
        <p:spPr bwMode="auto">
          <a:xfrm>
            <a:off x="323850" y="5229225"/>
            <a:ext cx="7704138" cy="1370013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El carboxilo del malonilo se  separa como CO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Se separa el acetilo de la enzima condensante y se une al carbono metileno del malonil-ACP.</a:t>
            </a:r>
          </a:p>
        </p:txBody>
      </p:sp>
      <p:sp>
        <p:nvSpPr>
          <p:cNvPr id="40964" name="Text Box 10"/>
          <p:cNvSpPr txBox="1">
            <a:spLocks noChangeArrowheads="1"/>
          </p:cNvSpPr>
          <p:nvPr/>
        </p:nvSpPr>
        <p:spPr bwMode="auto">
          <a:xfrm>
            <a:off x="0" y="1916113"/>
            <a:ext cx="8820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Acetil-EC + Malonil-ACP       Acetoacetil-ACP + HS-EC +CO</a:t>
            </a:r>
            <a:r>
              <a:rPr lang="pt-BR" altLang="es-AR" sz="2400" b="1" baseline="-25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	 	   </a:t>
            </a:r>
            <a:r>
              <a:rPr lang="pt-BR" altLang="es-AR" sz="2000" b="1" i="1">
                <a:solidFill>
                  <a:srgbClr val="FF0000"/>
                </a:solidFill>
                <a:latin typeface="Arial" charset="0"/>
              </a:rPr>
              <a:t>Enzima condensante</a:t>
            </a:r>
            <a:endParaRPr lang="es-ES" altLang="es-AR" sz="20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0965" name="Line 11"/>
          <p:cNvSpPr>
            <a:spLocks noChangeShapeType="1"/>
          </p:cNvSpPr>
          <p:nvPr/>
        </p:nvSpPr>
        <p:spPr bwMode="auto">
          <a:xfrm>
            <a:off x="3635375" y="2205038"/>
            <a:ext cx="431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0966" name="Text Box 12"/>
          <p:cNvSpPr txBox="1">
            <a:spLocks noChangeArrowheads="1"/>
          </p:cNvSpPr>
          <p:nvPr/>
        </p:nvSpPr>
        <p:spPr bwMode="auto">
          <a:xfrm>
            <a:off x="250825" y="2924175"/>
            <a:ext cx="8208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0967" name="Text Box 29"/>
          <p:cNvSpPr txBox="1">
            <a:spLocks noChangeArrowheads="1"/>
          </p:cNvSpPr>
          <p:nvPr/>
        </p:nvSpPr>
        <p:spPr bwMode="auto">
          <a:xfrm>
            <a:off x="0" y="3133725"/>
            <a:ext cx="27717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	   O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AR" sz="2000">
                <a:latin typeface="Arial" charset="0"/>
              </a:rPr>
              <a:t>                 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s-AR" sz="2000" b="1" i="1">
                <a:latin typeface="Arial" charset="0"/>
              </a:rPr>
              <a:t> </a:t>
            </a:r>
            <a:r>
              <a:rPr lang="en-US" altLang="es-AR" sz="2000" b="1">
                <a:latin typeface="Arial" charset="0"/>
              </a:rPr>
              <a:t>CO</a:t>
            </a:r>
            <a:r>
              <a:rPr lang="en-US" altLang="es-AR" sz="2000" b="1" baseline="-25000">
                <a:latin typeface="Arial" charset="0"/>
              </a:rPr>
              <a:t>2</a:t>
            </a:r>
            <a:r>
              <a:rPr lang="en-US" altLang="es-AR" sz="2000" b="1" i="1">
                <a:latin typeface="Arial" charset="0"/>
              </a:rPr>
              <a:t>-</a:t>
            </a:r>
            <a:r>
              <a:rPr lang="en-US" altLang="es-AR" sz="2000" b="1">
                <a:latin typeface="Arial" charset="0"/>
              </a:rPr>
              <a:t>H</a:t>
            </a:r>
            <a:r>
              <a:rPr lang="en-US" altLang="es-AR" sz="2000" b="1" baseline="-25000">
                <a:latin typeface="Arial" charset="0"/>
              </a:rPr>
              <a:t>2</a:t>
            </a:r>
            <a:r>
              <a:rPr lang="en-US" altLang="es-AR" sz="2000" b="1">
                <a:latin typeface="Arial" charset="0"/>
              </a:rPr>
              <a:t>C-C- S-ACP +</a:t>
            </a:r>
            <a:endParaRPr lang="en-US" altLang="es-AR" sz="20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Times New Roman" pitchFamily="18" charset="0"/>
              </a:rPr>
              <a:t>			</a:t>
            </a:r>
            <a:r>
              <a:rPr lang="es-ES" altLang="es-AR" sz="2000" b="1">
                <a:latin typeface="Arial" charset="0"/>
              </a:rPr>
              <a:t> Malonil-ACP</a:t>
            </a:r>
            <a:endParaRPr lang="es-ES" altLang="es-AR" sz="2000">
              <a:latin typeface="Arial" charset="0"/>
            </a:endParaRPr>
          </a:p>
        </p:txBody>
      </p:sp>
      <p:sp>
        <p:nvSpPr>
          <p:cNvPr id="40968" name="Text Box 30"/>
          <p:cNvSpPr txBox="1">
            <a:spLocks noChangeArrowheads="1"/>
          </p:cNvSpPr>
          <p:nvPr/>
        </p:nvSpPr>
        <p:spPr bwMode="auto">
          <a:xfrm>
            <a:off x="2609850" y="3168650"/>
            <a:ext cx="28987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       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>
                <a:latin typeface="Arial" charset="0"/>
              </a:rPr>
              <a:t>       </a:t>
            </a:r>
            <a:r>
              <a:rPr lang="es-ES_tradnl" altLang="es-AR" sz="2000" b="1" i="1">
                <a:latin typeface="Arial" charset="0"/>
              </a:rPr>
              <a:t> </a:t>
            </a:r>
            <a:r>
              <a:rPr lang="es-ES_tradnl" altLang="es-AR" sz="2000">
                <a:latin typeface="Arial" charset="0"/>
              </a:rPr>
              <a:t>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H</a:t>
            </a:r>
            <a:r>
              <a:rPr lang="es-AR" altLang="es-AR" sz="2000" b="1" baseline="-25000">
                <a:latin typeface="Arial" charset="0"/>
              </a:rPr>
              <a:t>3</a:t>
            </a:r>
            <a:r>
              <a:rPr lang="es-AR" altLang="es-AR" sz="2000" b="1">
                <a:latin typeface="Arial" charset="0"/>
              </a:rPr>
              <a:t>C-C- S-Econd</a:t>
            </a:r>
            <a:endParaRPr lang="es-AR" altLang="es-AR" sz="20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Times New Roman" pitchFamily="18" charset="0"/>
              </a:rPr>
              <a:t>		</a:t>
            </a:r>
            <a:endParaRPr lang="es-AR" altLang="es-AR" sz="2000" i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000" b="1">
                <a:latin typeface="Arial" charset="0"/>
              </a:rPr>
              <a:t>        Acetil-EC</a:t>
            </a:r>
            <a:endParaRPr lang="es-ES" altLang="es-AR" sz="2000">
              <a:latin typeface="Arial" charset="0"/>
            </a:endParaRPr>
          </a:p>
        </p:txBody>
      </p:sp>
      <p:cxnSp>
        <p:nvCxnSpPr>
          <p:cNvPr id="40969" name="AutoShape 31"/>
          <p:cNvCxnSpPr>
            <a:cxnSpLocks noChangeShapeType="1"/>
          </p:cNvCxnSpPr>
          <p:nvPr/>
        </p:nvCxnSpPr>
        <p:spPr bwMode="auto">
          <a:xfrm flipV="1">
            <a:off x="4756150" y="4005263"/>
            <a:ext cx="787400" cy="22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70" name="Text Box 32"/>
          <p:cNvSpPr txBox="1">
            <a:spLocks noChangeArrowheads="1"/>
          </p:cNvSpPr>
          <p:nvPr/>
        </p:nvSpPr>
        <p:spPr bwMode="auto">
          <a:xfrm>
            <a:off x="5651500" y="3141663"/>
            <a:ext cx="31337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 baseline="-25000">
                <a:latin typeface="Arial" charset="0"/>
              </a:rPr>
              <a:t>             </a:t>
            </a:r>
            <a:r>
              <a:rPr lang="es-ES_tradnl" altLang="es-AR" sz="2000" b="1">
                <a:latin typeface="Arial" charset="0"/>
              </a:rPr>
              <a:t>O           O</a:t>
            </a:r>
            <a:endParaRPr lang="es-AR" altLang="es-AR" sz="2000" b="1"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         ‖            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CH</a:t>
            </a:r>
            <a:r>
              <a:rPr lang="es-ES" altLang="es-AR" sz="2000" b="1" baseline="-25000">
                <a:latin typeface="Arial" charset="0"/>
              </a:rPr>
              <a:t>3 </a:t>
            </a:r>
            <a:r>
              <a:rPr lang="es-ES" altLang="es-AR" sz="2000" b="1">
                <a:latin typeface="Arial" charset="0"/>
              </a:rPr>
              <a:t>-C- CH</a:t>
            </a:r>
            <a:r>
              <a:rPr lang="es-ES" altLang="es-AR" sz="2000" b="1" baseline="-25000">
                <a:latin typeface="Arial" charset="0"/>
              </a:rPr>
              <a:t>2 </a:t>
            </a:r>
            <a:r>
              <a:rPr lang="es-ES" altLang="es-AR" sz="2000" b="1">
                <a:latin typeface="Arial" charset="0"/>
              </a:rPr>
              <a:t>–C-SACP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0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       </a:t>
            </a:r>
            <a:r>
              <a:rPr lang="es-ES" altLang="es-AR" sz="2000" b="1">
                <a:solidFill>
                  <a:srgbClr val="0000CC"/>
                </a:solidFill>
                <a:latin typeface="Arial" charset="0"/>
              </a:rPr>
              <a:t>Acetoacetil-S-ACP</a:t>
            </a:r>
            <a:endParaRPr lang="es-ES" altLang="es-AR" sz="200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0971" name="Text Box 33"/>
          <p:cNvSpPr txBox="1">
            <a:spLocks noChangeArrowheads="1"/>
          </p:cNvSpPr>
          <p:nvPr/>
        </p:nvSpPr>
        <p:spPr bwMode="auto">
          <a:xfrm>
            <a:off x="4932363" y="4365625"/>
            <a:ext cx="7921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CO</a:t>
            </a:r>
            <a:r>
              <a:rPr lang="es-ES" altLang="es-AR" sz="1800" b="1" baseline="-25000">
                <a:latin typeface="Arial" charset="0"/>
              </a:rPr>
              <a:t>2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40972" name="Line 34"/>
          <p:cNvSpPr>
            <a:spLocks noChangeShapeType="1"/>
          </p:cNvSpPr>
          <p:nvPr/>
        </p:nvSpPr>
        <p:spPr bwMode="auto">
          <a:xfrm>
            <a:off x="4932363" y="4076700"/>
            <a:ext cx="144462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0" y="4941888"/>
            <a:ext cx="9144000" cy="1916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457397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600" b="1" smtClean="0"/>
              <a:t>PRIMERA REDUCCION</a:t>
            </a:r>
            <a:endParaRPr lang="es-ES" altLang="es-AR" sz="3600" b="1" smtClean="0"/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0" y="1844675"/>
            <a:ext cx="88201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Acetoacetil-ACP + NADPH + H+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                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   D-3-OH-butiril-ACP + NADP+		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3995738" y="2781300"/>
            <a:ext cx="4105275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 i="1">
                <a:solidFill>
                  <a:srgbClr val="FF0000"/>
                </a:solidFill>
                <a:latin typeface="Symbol" pitchFamily="18" charset="2"/>
              </a:rPr>
              <a:t>b</a:t>
            </a:r>
            <a:r>
              <a:rPr lang="pt-BR" altLang="es-AR" sz="2400" b="1" i="1">
                <a:solidFill>
                  <a:srgbClr val="FF0000"/>
                </a:solidFill>
                <a:latin typeface="Arial" charset="0"/>
              </a:rPr>
              <a:t>-Cetoacil-reductasa</a:t>
            </a:r>
            <a:endParaRPr lang="es-ES" altLang="es-AR" sz="24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1989" name="AutoShape 7"/>
          <p:cNvSpPr>
            <a:spLocks noChangeArrowheads="1"/>
          </p:cNvSpPr>
          <p:nvPr/>
        </p:nvSpPr>
        <p:spPr bwMode="auto">
          <a:xfrm>
            <a:off x="3276600" y="2492375"/>
            <a:ext cx="287338" cy="1295400"/>
          </a:xfrm>
          <a:prstGeom prst="downArrow">
            <a:avLst>
              <a:gd name="adj1" fmla="val 50000"/>
              <a:gd name="adj2" fmla="val 1127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250825" y="4941888"/>
            <a:ext cx="8424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1991" name="Group 15"/>
          <p:cNvGrpSpPr>
            <a:grpSpLocks/>
          </p:cNvGrpSpPr>
          <p:nvPr/>
        </p:nvGrpSpPr>
        <p:grpSpPr bwMode="auto">
          <a:xfrm>
            <a:off x="215900" y="2420938"/>
            <a:ext cx="2916238" cy="779462"/>
            <a:chOff x="0" y="1616"/>
            <a:chExt cx="1837" cy="491"/>
          </a:xfrm>
        </p:grpSpPr>
        <p:sp>
          <p:nvSpPr>
            <p:cNvPr id="41997" name="Text Box 12"/>
            <p:cNvSpPr txBox="1">
              <a:spLocks noChangeArrowheads="1"/>
            </p:cNvSpPr>
            <p:nvPr/>
          </p:nvSpPr>
          <p:spPr bwMode="auto">
            <a:xfrm>
              <a:off x="0" y="1616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-C- CH</a:t>
              </a:r>
              <a:r>
                <a:rPr lang="en-US" altLang="es-AR" sz="1800" b="1" baseline="-25000">
                  <a:latin typeface="Arial" charset="0"/>
                </a:rPr>
                <a:t>2</a:t>
              </a:r>
              <a:r>
                <a:rPr lang="en-US" altLang="es-AR" sz="1800" b="1">
                  <a:latin typeface="Arial" charset="0"/>
                </a:rPr>
                <a:t>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O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1998" name="Text Box 13"/>
            <p:cNvSpPr txBox="1">
              <a:spLocks noChangeArrowheads="1"/>
            </p:cNvSpPr>
            <p:nvPr/>
          </p:nvSpPr>
          <p:spPr bwMode="auto">
            <a:xfrm>
              <a:off x="340" y="1748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8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  <p:sp>
          <p:nvSpPr>
            <p:cNvPr id="41999" name="Text Box 14"/>
            <p:cNvSpPr txBox="1">
              <a:spLocks noChangeArrowheads="1"/>
            </p:cNvSpPr>
            <p:nvPr/>
          </p:nvSpPr>
          <p:spPr bwMode="auto">
            <a:xfrm>
              <a:off x="929" y="1752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sp>
        <p:nvSpPr>
          <p:cNvPr id="41992" name="Oval 16"/>
          <p:cNvSpPr>
            <a:spLocks noChangeArrowheads="1"/>
          </p:cNvSpPr>
          <p:nvPr/>
        </p:nvSpPr>
        <p:spPr bwMode="auto">
          <a:xfrm>
            <a:off x="684213" y="2276475"/>
            <a:ext cx="503237" cy="938213"/>
          </a:xfrm>
          <a:prstGeom prst="ellipse">
            <a:avLst/>
          </a:prstGeom>
          <a:solidFill>
            <a:srgbClr val="FEE2F2">
              <a:alpha val="2196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1993" name="Text Box 18"/>
          <p:cNvSpPr txBox="1">
            <a:spLocks noChangeArrowheads="1"/>
          </p:cNvSpPr>
          <p:nvPr/>
        </p:nvSpPr>
        <p:spPr bwMode="auto">
          <a:xfrm>
            <a:off x="647700" y="4954588"/>
            <a:ext cx="2916238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CH</a:t>
            </a:r>
            <a:r>
              <a:rPr lang="en-US" altLang="es-AR" sz="1800" b="1" baseline="-25000">
                <a:latin typeface="Arial" charset="0"/>
              </a:rPr>
              <a:t>3 </a:t>
            </a:r>
            <a:r>
              <a:rPr lang="en-US" altLang="es-AR" sz="1800" b="1">
                <a:latin typeface="Arial" charset="0"/>
              </a:rPr>
              <a:t>-C- CH</a:t>
            </a:r>
            <a:r>
              <a:rPr lang="en-US" altLang="es-AR" sz="1800" b="1" baseline="-25000">
                <a:latin typeface="Arial" charset="0"/>
              </a:rPr>
              <a:t>2</a:t>
            </a:r>
            <a:r>
              <a:rPr lang="en-US" altLang="es-AR" sz="1800" b="1">
                <a:latin typeface="Arial" charset="0"/>
              </a:rPr>
              <a:t> –C-SACP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       </a:t>
            </a:r>
            <a:r>
              <a:rPr lang="es-ES_tradnl" altLang="es-AR" sz="1800">
                <a:latin typeface="Arial" charset="0"/>
              </a:rPr>
              <a:t> </a:t>
            </a:r>
            <a:r>
              <a:rPr lang="es-ES_tradnl" altLang="es-AR" sz="1800" b="1">
                <a:latin typeface="Arial" charset="0"/>
              </a:rPr>
              <a:t>OH          O</a:t>
            </a:r>
            <a:r>
              <a:rPr lang="es-ES" altLang="es-AR" sz="1800">
                <a:latin typeface="Arial" charset="0"/>
              </a:rPr>
              <a:t> </a:t>
            </a:r>
          </a:p>
        </p:txBody>
      </p:sp>
      <p:sp>
        <p:nvSpPr>
          <p:cNvPr id="41994" name="Text Box 19"/>
          <p:cNvSpPr txBox="1">
            <a:spLocks noChangeArrowheads="1"/>
          </p:cNvSpPr>
          <p:nvPr/>
        </p:nvSpPr>
        <p:spPr bwMode="auto">
          <a:xfrm>
            <a:off x="1187450" y="516413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l</a:t>
            </a:r>
          </a:p>
        </p:txBody>
      </p:sp>
      <p:sp>
        <p:nvSpPr>
          <p:cNvPr id="41995" name="Text Box 20"/>
          <p:cNvSpPr txBox="1">
            <a:spLocks noChangeArrowheads="1"/>
          </p:cNvSpPr>
          <p:nvPr/>
        </p:nvSpPr>
        <p:spPr bwMode="auto">
          <a:xfrm>
            <a:off x="2122488" y="5170488"/>
            <a:ext cx="360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s-AR" sz="1800" b="1">
                <a:latin typeface="Arial" charset="0"/>
              </a:rPr>
              <a:t>ll</a:t>
            </a:r>
          </a:p>
        </p:txBody>
      </p:sp>
      <p:sp>
        <p:nvSpPr>
          <p:cNvPr id="41996" name="Oval 16"/>
          <p:cNvSpPr>
            <a:spLocks noChangeArrowheads="1"/>
          </p:cNvSpPr>
          <p:nvPr/>
        </p:nvSpPr>
        <p:spPr bwMode="auto">
          <a:xfrm>
            <a:off x="1139825" y="4848225"/>
            <a:ext cx="503238" cy="938213"/>
          </a:xfrm>
          <a:prstGeom prst="ellipse">
            <a:avLst/>
          </a:prstGeom>
          <a:solidFill>
            <a:srgbClr val="FEE2F2">
              <a:alpha val="2196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223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200" smtClean="0"/>
              <a:t>ETAPA DE DESHIDRATACION</a:t>
            </a:r>
            <a:endParaRPr lang="es-ES" altLang="es-AR" sz="3200" smtClean="0"/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250825" y="1989138"/>
            <a:ext cx="381635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D-3-OH-butiril-ACP                              	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s-A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s-A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>
                <a:latin typeface="Symbol" pitchFamily="18" charset="2"/>
              </a:rPr>
              <a:t>D</a:t>
            </a:r>
            <a:r>
              <a:rPr lang="pt-BR" altLang="es-AR" sz="2400" b="1" baseline="30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 -butenoil-ACP + H</a:t>
            </a:r>
            <a:r>
              <a:rPr lang="pt-BR" altLang="es-AR" sz="2400" b="1" baseline="-25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O			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43012" name="Text Box 6"/>
          <p:cNvSpPr txBox="1">
            <a:spLocks noChangeArrowheads="1"/>
          </p:cNvSpPr>
          <p:nvPr/>
        </p:nvSpPr>
        <p:spPr bwMode="auto">
          <a:xfrm>
            <a:off x="2627313" y="2924175"/>
            <a:ext cx="3744912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i="1">
                <a:solidFill>
                  <a:srgbClr val="FF0000"/>
                </a:solidFill>
                <a:latin typeface="Arial" charset="0"/>
              </a:rPr>
              <a:t>3-OH-acil deshidratasa</a:t>
            </a:r>
            <a:endParaRPr lang="es-ES" altLang="es-AR" sz="24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3013" name="AutoShape 7"/>
          <p:cNvSpPr>
            <a:spLocks noChangeArrowheads="1"/>
          </p:cNvSpPr>
          <p:nvPr/>
        </p:nvSpPr>
        <p:spPr bwMode="auto">
          <a:xfrm>
            <a:off x="1763713" y="2565400"/>
            <a:ext cx="360362" cy="1511300"/>
          </a:xfrm>
          <a:prstGeom prst="downArrow">
            <a:avLst>
              <a:gd name="adj1" fmla="val 50000"/>
              <a:gd name="adj2" fmla="val 1048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395288" y="5084763"/>
            <a:ext cx="6337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3015" name="Group 9"/>
          <p:cNvGrpSpPr>
            <a:grpSpLocks/>
          </p:cNvGrpSpPr>
          <p:nvPr/>
        </p:nvGrpSpPr>
        <p:grpSpPr bwMode="auto">
          <a:xfrm>
            <a:off x="647700" y="4954588"/>
            <a:ext cx="2916238" cy="779462"/>
            <a:chOff x="408" y="3121"/>
            <a:chExt cx="1837" cy="491"/>
          </a:xfrm>
        </p:grpSpPr>
        <p:sp>
          <p:nvSpPr>
            <p:cNvPr id="43024" name="Text Box 10"/>
            <p:cNvSpPr txBox="1">
              <a:spLocks noChangeArrowheads="1"/>
            </p:cNvSpPr>
            <p:nvPr/>
          </p:nvSpPr>
          <p:spPr bwMode="auto">
            <a:xfrm>
              <a:off x="408" y="3121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-C- CH</a:t>
              </a:r>
              <a:r>
                <a:rPr lang="en-US" altLang="es-AR" sz="1800" b="1" baseline="-25000">
                  <a:latin typeface="Arial" charset="0"/>
                </a:rPr>
                <a:t>2</a:t>
              </a:r>
              <a:r>
                <a:rPr lang="en-US" altLang="es-AR" sz="1800" b="1">
                  <a:latin typeface="Arial" charset="0"/>
                </a:rPr>
                <a:t>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OH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3025" name="Text Box 11"/>
            <p:cNvSpPr txBox="1">
              <a:spLocks noChangeArrowheads="1"/>
            </p:cNvSpPr>
            <p:nvPr/>
          </p:nvSpPr>
          <p:spPr bwMode="auto">
            <a:xfrm>
              <a:off x="748" y="3253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8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</a:t>
              </a:r>
            </a:p>
          </p:txBody>
        </p:sp>
        <p:sp>
          <p:nvSpPr>
            <p:cNvPr id="43026" name="Text Box 12"/>
            <p:cNvSpPr txBox="1">
              <a:spLocks noChangeArrowheads="1"/>
            </p:cNvSpPr>
            <p:nvPr/>
          </p:nvSpPr>
          <p:spPr bwMode="auto">
            <a:xfrm>
              <a:off x="1337" y="3257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grpSp>
        <p:nvGrpSpPr>
          <p:cNvPr id="43016" name="Group 22"/>
          <p:cNvGrpSpPr>
            <a:grpSpLocks/>
          </p:cNvGrpSpPr>
          <p:nvPr/>
        </p:nvGrpSpPr>
        <p:grpSpPr bwMode="auto">
          <a:xfrm>
            <a:off x="4176713" y="4941888"/>
            <a:ext cx="2916237" cy="779462"/>
            <a:chOff x="2631" y="3113"/>
            <a:chExt cx="1837" cy="491"/>
          </a:xfrm>
        </p:grpSpPr>
        <p:sp>
          <p:nvSpPr>
            <p:cNvPr id="43022" name="Text Box 14"/>
            <p:cNvSpPr txBox="1">
              <a:spLocks noChangeArrowheads="1"/>
            </p:cNvSpPr>
            <p:nvPr/>
          </p:nvSpPr>
          <p:spPr bwMode="auto">
            <a:xfrm>
              <a:off x="2631" y="3113"/>
              <a:ext cx="183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–CH=CH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      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3023" name="Text Box 16"/>
            <p:cNvSpPr txBox="1">
              <a:spLocks noChangeArrowheads="1"/>
            </p:cNvSpPr>
            <p:nvPr/>
          </p:nvSpPr>
          <p:spPr bwMode="auto">
            <a:xfrm>
              <a:off x="3651" y="3249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sp>
        <p:nvSpPr>
          <p:cNvPr id="43017" name="Line 17"/>
          <p:cNvSpPr>
            <a:spLocks noChangeShapeType="1"/>
          </p:cNvSpPr>
          <p:nvPr/>
        </p:nvSpPr>
        <p:spPr bwMode="auto">
          <a:xfrm>
            <a:off x="3348038" y="5157788"/>
            <a:ext cx="71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3018" name="Oval 18"/>
          <p:cNvSpPr>
            <a:spLocks noChangeArrowheads="1"/>
          </p:cNvSpPr>
          <p:nvPr/>
        </p:nvSpPr>
        <p:spPr bwMode="auto">
          <a:xfrm>
            <a:off x="1187450" y="4797425"/>
            <a:ext cx="504825" cy="1079500"/>
          </a:xfrm>
          <a:prstGeom prst="ellipse">
            <a:avLst/>
          </a:prstGeom>
          <a:solidFill>
            <a:srgbClr val="FEE2F2">
              <a:alpha val="3098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19" name="Oval 19"/>
          <p:cNvSpPr>
            <a:spLocks noChangeArrowheads="1"/>
          </p:cNvSpPr>
          <p:nvPr/>
        </p:nvSpPr>
        <p:spPr bwMode="auto">
          <a:xfrm>
            <a:off x="4716463" y="4581525"/>
            <a:ext cx="935037" cy="1079500"/>
          </a:xfrm>
          <a:prstGeom prst="ellipse">
            <a:avLst/>
          </a:prstGeom>
          <a:solidFill>
            <a:srgbClr val="FEE2F2">
              <a:alpha val="30980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3020" name="Line 20"/>
          <p:cNvSpPr>
            <a:spLocks noChangeShapeType="1"/>
          </p:cNvSpPr>
          <p:nvPr/>
        </p:nvSpPr>
        <p:spPr bwMode="auto">
          <a:xfrm>
            <a:off x="3348038" y="5157788"/>
            <a:ext cx="2873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3021" name="Oval 21"/>
          <p:cNvSpPr>
            <a:spLocks noChangeArrowheads="1"/>
          </p:cNvSpPr>
          <p:nvPr/>
        </p:nvSpPr>
        <p:spPr bwMode="auto">
          <a:xfrm>
            <a:off x="3276600" y="5589588"/>
            <a:ext cx="10795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O</a:t>
            </a:r>
            <a:endParaRPr lang="es-ES" altLang="es-AR" sz="20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3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3F5476"/>
              </a:gs>
              <a:gs pos="50000">
                <a:srgbClr val="89B6FF"/>
              </a:gs>
              <a:gs pos="100000">
                <a:srgbClr val="3F5476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es-ES_tradnl" altLang="es-AR" sz="3600" b="1" smtClean="0"/>
              <a:t>SEGUNDA REDUCCION</a:t>
            </a:r>
            <a:endParaRPr lang="es-ES" altLang="es-AR" sz="3600" b="1" smtClean="0"/>
          </a:p>
        </p:txBody>
      </p:sp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827088" y="2133600"/>
            <a:ext cx="62658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2400" b="1">
                <a:latin typeface="Arial" charset="0"/>
              </a:rPr>
              <a:t> </a:t>
            </a:r>
            <a:r>
              <a:rPr lang="es-AR" altLang="es-AR" sz="2400" b="1">
                <a:latin typeface="Symbol" pitchFamily="18" charset="2"/>
              </a:rPr>
              <a:t>D</a:t>
            </a:r>
            <a:r>
              <a:rPr lang="pt-BR" altLang="es-AR" sz="2400" b="1" baseline="30000">
                <a:latin typeface="Arial" charset="0"/>
              </a:rPr>
              <a:t>2</a:t>
            </a:r>
            <a:r>
              <a:rPr lang="pt-BR" altLang="es-AR" sz="2400" b="1">
                <a:latin typeface="Arial" charset="0"/>
              </a:rPr>
              <a:t> butenoil-ACP + NADPH + H+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es-AR" sz="24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>
                <a:latin typeface="Arial" charset="0"/>
              </a:rPr>
              <a:t>Butiril-ACP + NADP+			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4932363" y="2924175"/>
            <a:ext cx="3384550" cy="4572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es-AR" sz="2400" b="1" i="1">
                <a:solidFill>
                  <a:srgbClr val="FF0000"/>
                </a:solidFill>
                <a:latin typeface="Arial" charset="0"/>
              </a:rPr>
              <a:t>Enoil-ACPreductasa</a:t>
            </a:r>
            <a:endParaRPr lang="es-ES" altLang="es-AR" sz="2400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4037" name="AutoShape 7"/>
          <p:cNvSpPr>
            <a:spLocks noChangeArrowheads="1"/>
          </p:cNvSpPr>
          <p:nvPr/>
        </p:nvSpPr>
        <p:spPr bwMode="auto">
          <a:xfrm>
            <a:off x="3563938" y="2565400"/>
            <a:ext cx="287337" cy="1655763"/>
          </a:xfrm>
          <a:prstGeom prst="downArrow">
            <a:avLst>
              <a:gd name="adj1" fmla="val 50000"/>
              <a:gd name="adj2" fmla="val 1440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grpSp>
        <p:nvGrpSpPr>
          <p:cNvPr id="44038" name="Group 9"/>
          <p:cNvGrpSpPr>
            <a:grpSpLocks/>
          </p:cNvGrpSpPr>
          <p:nvPr/>
        </p:nvGrpSpPr>
        <p:grpSpPr bwMode="auto">
          <a:xfrm>
            <a:off x="539750" y="2781300"/>
            <a:ext cx="2916238" cy="788988"/>
            <a:chOff x="2631" y="3113"/>
            <a:chExt cx="1837" cy="497"/>
          </a:xfrm>
        </p:grpSpPr>
        <p:sp>
          <p:nvSpPr>
            <p:cNvPr id="44042" name="Text Box 10"/>
            <p:cNvSpPr txBox="1">
              <a:spLocks noChangeArrowheads="1"/>
            </p:cNvSpPr>
            <p:nvPr/>
          </p:nvSpPr>
          <p:spPr bwMode="auto">
            <a:xfrm>
              <a:off x="2631" y="3113"/>
              <a:ext cx="1837" cy="497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CH</a:t>
              </a:r>
              <a:r>
                <a:rPr lang="en-US" altLang="es-AR" sz="1800" b="1" baseline="-25000">
                  <a:latin typeface="Arial" charset="0"/>
                </a:rPr>
                <a:t>3 </a:t>
              </a:r>
              <a:r>
                <a:rPr lang="en-US" altLang="es-AR" sz="1800" b="1">
                  <a:latin typeface="Arial" charset="0"/>
                </a:rPr>
                <a:t>–CH=CH –C-SACP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       </a:t>
              </a:r>
              <a:r>
                <a:rPr lang="es-ES_tradnl" altLang="es-AR" sz="1800">
                  <a:latin typeface="Arial" charset="0"/>
                </a:rPr>
                <a:t> </a:t>
              </a:r>
              <a:r>
                <a:rPr lang="es-ES_tradnl" altLang="es-AR" sz="1800" b="1">
                  <a:latin typeface="Arial" charset="0"/>
                </a:rPr>
                <a:t>                 O</a:t>
              </a:r>
              <a:r>
                <a:rPr lang="es-ES" altLang="es-AR" sz="1800">
                  <a:latin typeface="Arial" charset="0"/>
                </a:rPr>
                <a:t> </a:t>
              </a:r>
            </a:p>
          </p:txBody>
        </p:sp>
        <p:sp>
          <p:nvSpPr>
            <p:cNvPr id="44043" name="Text Box 11"/>
            <p:cNvSpPr txBox="1">
              <a:spLocks noChangeArrowheads="1"/>
            </p:cNvSpPr>
            <p:nvPr/>
          </p:nvSpPr>
          <p:spPr bwMode="auto">
            <a:xfrm>
              <a:off x="3651" y="3249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  <p:grpSp>
        <p:nvGrpSpPr>
          <p:cNvPr id="44039" name="Group 13"/>
          <p:cNvGrpSpPr>
            <a:grpSpLocks/>
          </p:cNvGrpSpPr>
          <p:nvPr/>
        </p:nvGrpSpPr>
        <p:grpSpPr bwMode="auto">
          <a:xfrm>
            <a:off x="323850" y="5084763"/>
            <a:ext cx="3600450" cy="863600"/>
            <a:chOff x="793" y="3430"/>
            <a:chExt cx="2268" cy="544"/>
          </a:xfrm>
        </p:grpSpPr>
        <p:sp>
          <p:nvSpPr>
            <p:cNvPr id="44040" name="Text Box 8"/>
            <p:cNvSpPr txBox="1">
              <a:spLocks noChangeArrowheads="1"/>
            </p:cNvSpPr>
            <p:nvPr/>
          </p:nvSpPr>
          <p:spPr bwMode="auto">
            <a:xfrm>
              <a:off x="793" y="3430"/>
              <a:ext cx="2268" cy="544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2000" b="1">
                  <a:solidFill>
                    <a:schemeClr val="accent2"/>
                  </a:solidFill>
                  <a:latin typeface="Arial" charset="0"/>
                </a:rPr>
                <a:t>CH</a:t>
              </a:r>
              <a:r>
                <a:rPr lang="en-US" altLang="es-AR" sz="2000" b="1" baseline="-25000">
                  <a:solidFill>
                    <a:schemeClr val="accent2"/>
                  </a:solidFill>
                  <a:latin typeface="Arial" charset="0"/>
                </a:rPr>
                <a:t>3</a:t>
              </a:r>
              <a:r>
                <a:rPr lang="en-US" altLang="es-AR" sz="2000" b="1">
                  <a:solidFill>
                    <a:schemeClr val="accent2"/>
                  </a:solidFill>
                  <a:latin typeface="Arial" charset="0"/>
                </a:rPr>
                <a:t> –CH</a:t>
              </a:r>
              <a:r>
                <a:rPr lang="en-US" altLang="es-AR" sz="2000" b="1" baseline="-25000">
                  <a:solidFill>
                    <a:schemeClr val="accent2"/>
                  </a:solidFill>
                  <a:latin typeface="Arial" charset="0"/>
                </a:rPr>
                <a:t>2</a:t>
              </a:r>
              <a:r>
                <a:rPr lang="en-US" altLang="es-AR" sz="2000" b="1">
                  <a:latin typeface="Arial" charset="0"/>
                </a:rPr>
                <a:t> – CH</a:t>
              </a:r>
              <a:r>
                <a:rPr lang="en-US" altLang="es-AR" sz="2000" b="1" baseline="-25000">
                  <a:latin typeface="Arial" charset="0"/>
                </a:rPr>
                <a:t>2</a:t>
              </a:r>
              <a:r>
                <a:rPr lang="en-US" altLang="es-AR" sz="2000" b="1">
                  <a:latin typeface="Arial" charset="0"/>
                </a:rPr>
                <a:t> - C – SACP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2000" b="1">
                  <a:latin typeface="Arial" charset="0"/>
                </a:rPr>
                <a:t>                              O </a:t>
              </a:r>
              <a:endParaRPr lang="es-ES" altLang="es-AR" sz="2000" b="1">
                <a:latin typeface="Arial" charset="0"/>
              </a:endParaRPr>
            </a:p>
          </p:txBody>
        </p:sp>
        <p:sp>
          <p:nvSpPr>
            <p:cNvPr id="44041" name="Text Box 12"/>
            <p:cNvSpPr txBox="1">
              <a:spLocks noChangeArrowheads="1"/>
            </p:cNvSpPr>
            <p:nvPr/>
          </p:nvSpPr>
          <p:spPr bwMode="auto">
            <a:xfrm>
              <a:off x="2154" y="3566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60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s-AR" sz="1800" b="1">
                  <a:latin typeface="Arial" charset="0"/>
                </a:rPr>
                <a:t>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09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1"/>
          <p:cNvSpPr txBox="1">
            <a:spLocks noChangeArrowheads="1"/>
          </p:cNvSpPr>
          <p:nvPr/>
        </p:nvSpPr>
        <p:spPr bwMode="auto">
          <a:xfrm>
            <a:off x="6804025" y="3284538"/>
            <a:ext cx="2016125" cy="406400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1° Reducción</a:t>
            </a:r>
          </a:p>
        </p:txBody>
      </p:sp>
      <p:sp>
        <p:nvSpPr>
          <p:cNvPr id="45059" name="Text Box 20"/>
          <p:cNvSpPr txBox="1">
            <a:spLocks noChangeArrowheads="1"/>
          </p:cNvSpPr>
          <p:nvPr/>
        </p:nvSpPr>
        <p:spPr bwMode="auto">
          <a:xfrm>
            <a:off x="3203575" y="3141663"/>
            <a:ext cx="2333625" cy="70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-cetoacil-ACP reductasa</a:t>
            </a:r>
          </a:p>
        </p:txBody>
      </p:sp>
      <p:sp>
        <p:nvSpPr>
          <p:cNvPr id="45060" name="Text Box 22"/>
          <p:cNvSpPr txBox="1">
            <a:spLocks noChangeArrowheads="1"/>
          </p:cNvSpPr>
          <p:nvPr/>
        </p:nvSpPr>
        <p:spPr bwMode="auto">
          <a:xfrm>
            <a:off x="6227763" y="2636838"/>
            <a:ext cx="2519362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D-3-OH-butiril-ACP</a:t>
            </a:r>
          </a:p>
        </p:txBody>
      </p:sp>
      <p:sp>
        <p:nvSpPr>
          <p:cNvPr id="45061" name="Text Box 16"/>
          <p:cNvSpPr txBox="1">
            <a:spLocks noChangeArrowheads="1"/>
          </p:cNvSpPr>
          <p:nvPr/>
        </p:nvSpPr>
        <p:spPr bwMode="auto">
          <a:xfrm>
            <a:off x="7092950" y="1412875"/>
            <a:ext cx="1800225" cy="376238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Condensación</a:t>
            </a:r>
          </a:p>
        </p:txBody>
      </p:sp>
      <p:sp>
        <p:nvSpPr>
          <p:cNvPr id="45062" name="Text Box 15"/>
          <p:cNvSpPr txBox="1">
            <a:spLocks noChangeArrowheads="1"/>
          </p:cNvSpPr>
          <p:nvPr/>
        </p:nvSpPr>
        <p:spPr bwMode="auto">
          <a:xfrm>
            <a:off x="3708400" y="620713"/>
            <a:ext cx="2735263" cy="39687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3333FF"/>
                </a:solidFill>
                <a:latin typeface="Arial" charset="0"/>
              </a:rPr>
              <a:t>Ez. condensante</a:t>
            </a:r>
          </a:p>
        </p:txBody>
      </p:sp>
      <p:sp>
        <p:nvSpPr>
          <p:cNvPr id="45063" name="Text Box 19"/>
          <p:cNvSpPr txBox="1">
            <a:spLocks noChangeArrowheads="1"/>
          </p:cNvSpPr>
          <p:nvPr/>
        </p:nvSpPr>
        <p:spPr bwMode="auto">
          <a:xfrm>
            <a:off x="0" y="2708275"/>
            <a:ext cx="2628900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Acetocetoacil-ACP</a:t>
            </a:r>
          </a:p>
        </p:txBody>
      </p:sp>
      <p:sp>
        <p:nvSpPr>
          <p:cNvPr id="45064" name="Text Box 22"/>
          <p:cNvSpPr txBox="1">
            <a:spLocks noChangeArrowheads="1"/>
          </p:cNvSpPr>
          <p:nvPr/>
        </p:nvSpPr>
        <p:spPr bwMode="auto">
          <a:xfrm>
            <a:off x="323850" y="4149725"/>
            <a:ext cx="2590800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D-3-OH-butiril-ACP</a:t>
            </a:r>
          </a:p>
        </p:txBody>
      </p:sp>
      <p:sp>
        <p:nvSpPr>
          <p:cNvPr id="45065" name="Text Box 31"/>
          <p:cNvSpPr txBox="1">
            <a:spLocks noChangeArrowheads="1"/>
          </p:cNvSpPr>
          <p:nvPr/>
        </p:nvSpPr>
        <p:spPr bwMode="auto">
          <a:xfrm>
            <a:off x="3132138" y="4437063"/>
            <a:ext cx="2333625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3-OH-acil-ACP deshidratasa</a:t>
            </a:r>
          </a:p>
        </p:txBody>
      </p:sp>
      <p:sp>
        <p:nvSpPr>
          <p:cNvPr id="45066" name="Text Box 33"/>
          <p:cNvSpPr txBox="1">
            <a:spLocks noChangeArrowheads="1"/>
          </p:cNvSpPr>
          <p:nvPr/>
        </p:nvSpPr>
        <p:spPr bwMode="auto">
          <a:xfrm>
            <a:off x="6227763" y="4221163"/>
            <a:ext cx="22320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Symbol" pitchFamily="18" charset="2"/>
              </a:rPr>
              <a:t>D</a:t>
            </a:r>
            <a:r>
              <a:rPr lang="es-ES" altLang="es-AR" sz="2000" b="1" baseline="30000">
                <a:latin typeface="Arial" charset="0"/>
              </a:rPr>
              <a:t>2</a:t>
            </a:r>
            <a:r>
              <a:rPr lang="es-ES" altLang="es-AR" sz="2000" b="1">
                <a:latin typeface="Arial" charset="0"/>
              </a:rPr>
              <a:t> butenoil-ACP</a:t>
            </a:r>
          </a:p>
        </p:txBody>
      </p:sp>
      <p:sp>
        <p:nvSpPr>
          <p:cNvPr id="45067" name="Text Box 33"/>
          <p:cNvSpPr txBox="1">
            <a:spLocks noChangeArrowheads="1"/>
          </p:cNvSpPr>
          <p:nvPr/>
        </p:nvSpPr>
        <p:spPr bwMode="auto">
          <a:xfrm>
            <a:off x="468313" y="5686425"/>
            <a:ext cx="22320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Symbol" pitchFamily="18" charset="2"/>
              </a:rPr>
              <a:t>D</a:t>
            </a:r>
            <a:r>
              <a:rPr lang="es-ES" altLang="es-AR" sz="2000" b="1" baseline="30000">
                <a:latin typeface="Arial" charset="0"/>
              </a:rPr>
              <a:t>2</a:t>
            </a:r>
            <a:r>
              <a:rPr lang="es-ES" altLang="es-AR" sz="2000" b="1">
                <a:latin typeface="Arial" charset="0"/>
              </a:rPr>
              <a:t> butenoil-ACP</a:t>
            </a:r>
          </a:p>
        </p:txBody>
      </p:sp>
      <p:sp>
        <p:nvSpPr>
          <p:cNvPr id="45068" name="Text Box 38"/>
          <p:cNvSpPr txBox="1">
            <a:spLocks noChangeArrowheads="1"/>
          </p:cNvSpPr>
          <p:nvPr/>
        </p:nvSpPr>
        <p:spPr bwMode="auto">
          <a:xfrm>
            <a:off x="3203575" y="5902325"/>
            <a:ext cx="18415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0000FF"/>
                </a:solidFill>
                <a:latin typeface="Arial" charset="0"/>
              </a:rPr>
              <a:t>Enoil-ACP reductasa</a:t>
            </a:r>
          </a:p>
        </p:txBody>
      </p:sp>
      <p:sp>
        <p:nvSpPr>
          <p:cNvPr id="45069" name="Text Box 40"/>
          <p:cNvSpPr txBox="1">
            <a:spLocks noChangeArrowheads="1"/>
          </p:cNvSpPr>
          <p:nvPr/>
        </p:nvSpPr>
        <p:spPr bwMode="auto">
          <a:xfrm>
            <a:off x="6011863" y="5661025"/>
            <a:ext cx="2333625" cy="396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Butiril-ACP</a:t>
            </a:r>
          </a:p>
        </p:txBody>
      </p:sp>
      <p:sp>
        <p:nvSpPr>
          <p:cNvPr id="45070" name="Text Box 17"/>
          <p:cNvSpPr txBox="1">
            <a:spLocks noChangeArrowheads="1"/>
          </p:cNvSpPr>
          <p:nvPr/>
        </p:nvSpPr>
        <p:spPr bwMode="auto">
          <a:xfrm>
            <a:off x="0" y="0"/>
            <a:ext cx="2087563" cy="396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solidFill>
                  <a:schemeClr val="bg1"/>
                </a:solidFill>
                <a:latin typeface="Arial" charset="0"/>
              </a:rPr>
              <a:t>1º CICLO </a:t>
            </a:r>
          </a:p>
        </p:txBody>
      </p:sp>
      <p:grpSp>
        <p:nvGrpSpPr>
          <p:cNvPr id="45071" name="Group 42"/>
          <p:cNvGrpSpPr>
            <a:grpSpLocks/>
          </p:cNvGrpSpPr>
          <p:nvPr/>
        </p:nvGrpSpPr>
        <p:grpSpPr bwMode="auto">
          <a:xfrm>
            <a:off x="511175" y="928688"/>
            <a:ext cx="8275638" cy="900112"/>
            <a:chOff x="249" y="890"/>
            <a:chExt cx="5213" cy="567"/>
          </a:xfrm>
        </p:grpSpPr>
        <p:sp>
          <p:nvSpPr>
            <p:cNvPr id="45084" name="Text Box 19"/>
            <p:cNvSpPr txBox="1">
              <a:spLocks noChangeArrowheads="1"/>
            </p:cNvSpPr>
            <p:nvPr/>
          </p:nvSpPr>
          <p:spPr bwMode="auto">
            <a:xfrm>
              <a:off x="3651" y="890"/>
              <a:ext cx="1811" cy="2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Acetocetoacil-ACP</a:t>
              </a:r>
            </a:p>
          </p:txBody>
        </p:sp>
        <p:sp>
          <p:nvSpPr>
            <p:cNvPr id="45085" name="Text Box 11"/>
            <p:cNvSpPr txBox="1">
              <a:spLocks noChangeArrowheads="1"/>
            </p:cNvSpPr>
            <p:nvPr/>
          </p:nvSpPr>
          <p:spPr bwMode="auto">
            <a:xfrm>
              <a:off x="249" y="890"/>
              <a:ext cx="2132" cy="25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Acetil-EC + </a:t>
              </a:r>
              <a:r>
                <a:rPr lang="es-ES" altLang="es-AR" sz="1800" b="1">
                  <a:latin typeface="Arial" charset="0"/>
                </a:rPr>
                <a:t>Malonil-ACP</a:t>
              </a:r>
            </a:p>
          </p:txBody>
        </p:sp>
        <p:sp>
          <p:nvSpPr>
            <p:cNvPr id="45086" name="Text Box 13"/>
            <p:cNvSpPr txBox="1">
              <a:spLocks noChangeArrowheads="1"/>
            </p:cNvSpPr>
            <p:nvPr/>
          </p:nvSpPr>
          <p:spPr bwMode="auto">
            <a:xfrm>
              <a:off x="2835" y="1207"/>
              <a:ext cx="1179" cy="2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es-AR" sz="2000" b="1">
                  <a:latin typeface="Arial" charset="0"/>
                </a:rPr>
                <a:t>HS-EC + </a:t>
              </a:r>
              <a:r>
                <a:rPr lang="es-ES" altLang="es-AR" sz="2000" b="1">
                  <a:solidFill>
                    <a:srgbClr val="FF3300"/>
                  </a:solidFill>
                  <a:latin typeface="Arial" charset="0"/>
                </a:rPr>
                <a:t>CO</a:t>
              </a:r>
              <a:r>
                <a:rPr lang="es-ES" altLang="es-AR" sz="2000" b="1" baseline="-25000">
                  <a:solidFill>
                    <a:srgbClr val="FF3300"/>
                  </a:solidFill>
                  <a:latin typeface="Arial" charset="0"/>
                </a:rPr>
                <a:t>2</a:t>
              </a:r>
              <a:endParaRPr lang="es-ES" altLang="es-AR" sz="2000" b="1">
                <a:solidFill>
                  <a:srgbClr val="FF3300"/>
                </a:solidFill>
                <a:latin typeface="Arial" charset="0"/>
              </a:endParaRPr>
            </a:p>
          </p:txBody>
        </p:sp>
        <p:sp>
          <p:nvSpPr>
            <p:cNvPr id="45087" name="Line 31"/>
            <p:cNvSpPr>
              <a:spLocks noChangeShapeType="1"/>
            </p:cNvSpPr>
            <p:nvPr/>
          </p:nvSpPr>
          <p:spPr bwMode="auto">
            <a:xfrm>
              <a:off x="2562" y="981"/>
              <a:ext cx="8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  <p:sp>
          <p:nvSpPr>
            <p:cNvPr id="45088" name="Line 32"/>
            <p:cNvSpPr>
              <a:spLocks noChangeShapeType="1"/>
            </p:cNvSpPr>
            <p:nvPr/>
          </p:nvSpPr>
          <p:spPr bwMode="auto">
            <a:xfrm>
              <a:off x="3016" y="981"/>
              <a:ext cx="91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45072" name="Line 33"/>
          <p:cNvSpPr>
            <a:spLocks noChangeShapeType="1"/>
          </p:cNvSpPr>
          <p:nvPr/>
        </p:nvSpPr>
        <p:spPr bwMode="auto">
          <a:xfrm>
            <a:off x="2771775" y="2852738"/>
            <a:ext cx="3024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3" name="Line 34"/>
          <p:cNvSpPr>
            <a:spLocks noChangeShapeType="1"/>
          </p:cNvSpPr>
          <p:nvPr/>
        </p:nvSpPr>
        <p:spPr bwMode="auto">
          <a:xfrm>
            <a:off x="2916238" y="4365625"/>
            <a:ext cx="3024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4" name="Text Box 16"/>
          <p:cNvSpPr txBox="1">
            <a:spLocks noChangeArrowheads="1"/>
          </p:cNvSpPr>
          <p:nvPr/>
        </p:nvSpPr>
        <p:spPr bwMode="auto">
          <a:xfrm>
            <a:off x="6732588" y="4797425"/>
            <a:ext cx="1944687" cy="376238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Deshidratación</a:t>
            </a:r>
          </a:p>
        </p:txBody>
      </p:sp>
      <p:sp>
        <p:nvSpPr>
          <p:cNvPr id="45075" name="Line 36"/>
          <p:cNvSpPr>
            <a:spLocks noChangeShapeType="1"/>
          </p:cNvSpPr>
          <p:nvPr/>
        </p:nvSpPr>
        <p:spPr bwMode="auto">
          <a:xfrm>
            <a:off x="2916238" y="5949950"/>
            <a:ext cx="3024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5076" name="Text Box 21"/>
          <p:cNvSpPr txBox="1">
            <a:spLocks noChangeArrowheads="1"/>
          </p:cNvSpPr>
          <p:nvPr/>
        </p:nvSpPr>
        <p:spPr bwMode="auto">
          <a:xfrm>
            <a:off x="6372225" y="6262688"/>
            <a:ext cx="2016125" cy="406400"/>
          </a:xfrm>
          <a:prstGeom prst="rect">
            <a:avLst/>
          </a:prstGeom>
          <a:solidFill>
            <a:srgbClr val="B9D4FF"/>
          </a:solidFill>
          <a:ln w="9525">
            <a:solidFill>
              <a:srgbClr val="0064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2° Reducción</a:t>
            </a:r>
          </a:p>
        </p:txBody>
      </p:sp>
      <p:sp>
        <p:nvSpPr>
          <p:cNvPr id="45077" name="Oval 38"/>
          <p:cNvSpPr>
            <a:spLocks noChangeArrowheads="1"/>
          </p:cNvSpPr>
          <p:nvPr/>
        </p:nvSpPr>
        <p:spPr bwMode="auto">
          <a:xfrm>
            <a:off x="2843213" y="2205038"/>
            <a:ext cx="1295400" cy="576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chemeClr val="bg1"/>
                </a:solidFill>
                <a:latin typeface="Arial" charset="0"/>
              </a:rPr>
              <a:t>NADPH</a:t>
            </a:r>
            <a:endParaRPr lang="es-ES" altLang="es-AR" sz="1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5078" name="Oval 39"/>
          <p:cNvSpPr>
            <a:spLocks noChangeArrowheads="1"/>
          </p:cNvSpPr>
          <p:nvPr/>
        </p:nvSpPr>
        <p:spPr bwMode="auto">
          <a:xfrm>
            <a:off x="2843213" y="5300663"/>
            <a:ext cx="1295400" cy="576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chemeClr val="bg1"/>
                </a:solidFill>
                <a:latin typeface="Arial" charset="0"/>
              </a:rPr>
              <a:t>NADPH</a:t>
            </a:r>
            <a:endParaRPr lang="es-ES" altLang="es-AR" sz="1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5079" name="Oval 40"/>
          <p:cNvSpPr>
            <a:spLocks noChangeArrowheads="1"/>
          </p:cNvSpPr>
          <p:nvPr/>
        </p:nvSpPr>
        <p:spPr bwMode="auto">
          <a:xfrm>
            <a:off x="4787900" y="2205038"/>
            <a:ext cx="1295400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rgbClr val="FF3300"/>
                </a:solidFill>
                <a:latin typeface="Arial" charset="0"/>
              </a:rPr>
              <a:t>NADP</a:t>
            </a:r>
            <a:r>
              <a:rPr lang="es-AR" altLang="es-AR" sz="1800" b="1" baseline="30000">
                <a:solidFill>
                  <a:srgbClr val="FF3300"/>
                </a:solidFill>
                <a:latin typeface="Arial" charset="0"/>
              </a:rPr>
              <a:t>+</a:t>
            </a:r>
            <a:endParaRPr lang="es-ES" altLang="es-AR" sz="18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45080" name="Oval 41"/>
          <p:cNvSpPr>
            <a:spLocks noChangeArrowheads="1"/>
          </p:cNvSpPr>
          <p:nvPr/>
        </p:nvSpPr>
        <p:spPr bwMode="auto">
          <a:xfrm>
            <a:off x="4716463" y="5300663"/>
            <a:ext cx="1295400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AR" altLang="es-AR" sz="1800" b="1">
                <a:solidFill>
                  <a:srgbClr val="FF3300"/>
                </a:solidFill>
                <a:latin typeface="Arial" charset="0"/>
              </a:rPr>
              <a:t>NADP</a:t>
            </a:r>
            <a:r>
              <a:rPr lang="es-AR" altLang="es-AR" sz="1800" b="1" baseline="30000">
                <a:solidFill>
                  <a:srgbClr val="FF3300"/>
                </a:solidFill>
                <a:latin typeface="Arial" charset="0"/>
              </a:rPr>
              <a:t>+</a:t>
            </a:r>
            <a:endParaRPr lang="es-ES" altLang="es-AR" sz="18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45081" name="AutoShape 43"/>
          <p:cNvSpPr>
            <a:spLocks noChangeArrowheads="1"/>
          </p:cNvSpPr>
          <p:nvPr/>
        </p:nvSpPr>
        <p:spPr bwMode="auto">
          <a:xfrm>
            <a:off x="4067175" y="2636838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5082" name="AutoShape 44"/>
          <p:cNvSpPr>
            <a:spLocks noChangeArrowheads="1"/>
          </p:cNvSpPr>
          <p:nvPr/>
        </p:nvSpPr>
        <p:spPr bwMode="auto">
          <a:xfrm>
            <a:off x="4067175" y="5734050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5083" name="31 CuadroTexto"/>
          <p:cNvSpPr txBox="1">
            <a:spLocks noChangeArrowheads="1"/>
          </p:cNvSpPr>
          <p:nvPr/>
        </p:nvSpPr>
        <p:spPr bwMode="auto">
          <a:xfrm>
            <a:off x="2357438" y="0"/>
            <a:ext cx="6259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>
                <a:latin typeface="Arial" charset="0"/>
              </a:rPr>
              <a:t>PROTEÍNA TRANSPORTADORA DE ACILOS (</a:t>
            </a:r>
            <a:r>
              <a:rPr lang="es-ES_tradnl" altLang="es-AR" sz="1800" b="1">
                <a:latin typeface="Arial" charset="0"/>
              </a:rPr>
              <a:t>PTA ó ACP</a:t>
            </a:r>
            <a:r>
              <a:rPr lang="es-ES_tradnl" altLang="es-AR" sz="1800">
                <a:latin typeface="Arial" charset="0"/>
              </a:rPr>
              <a:t>)</a:t>
            </a:r>
            <a:endParaRPr lang="es-AR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83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776"/>
            <a:ext cx="7255752" cy="616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7904980" y="226583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1° reducción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364088" y="1711841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condensación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919864" y="4941168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>
                <a:solidFill>
                  <a:srgbClr val="FF0000"/>
                </a:solidFill>
              </a:rPr>
              <a:t>2</a:t>
            </a:r>
            <a:r>
              <a:rPr lang="es-AR" sz="1200" b="1" dirty="0" smtClean="0">
                <a:solidFill>
                  <a:srgbClr val="FF0000"/>
                </a:solidFill>
              </a:rPr>
              <a:t>° reducción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740352" y="3537309"/>
            <a:ext cx="1388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 smtClean="0">
                <a:solidFill>
                  <a:srgbClr val="FF0000"/>
                </a:solidFill>
              </a:rPr>
              <a:t>deshidratación</a:t>
            </a:r>
            <a:endParaRPr lang="es-AR" sz="1200" b="1" dirty="0">
              <a:solidFill>
                <a:srgbClr val="FF0000"/>
              </a:solidFill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6300192" y="5373216"/>
            <a:ext cx="1999168" cy="12241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4211960" y="4653136"/>
            <a:ext cx="223224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b="1" i="1" dirty="0" smtClean="0">
                <a:solidFill>
                  <a:srgbClr val="FF0000"/>
                </a:solidFill>
              </a:rPr>
              <a:t>Repetición  de ciclos hasta 16 C</a:t>
            </a:r>
            <a:endParaRPr lang="es-AR" b="1" i="1" dirty="0">
              <a:solidFill>
                <a:srgbClr val="FF0000"/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4211960" y="6093296"/>
            <a:ext cx="1224136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079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19" descr="Rombos punteados"/>
          <p:cNvSpPr>
            <a:spLocks noChangeArrowheads="1"/>
          </p:cNvSpPr>
          <p:nvPr/>
        </p:nvSpPr>
        <p:spPr bwMode="auto">
          <a:xfrm>
            <a:off x="3124200" y="2743200"/>
            <a:ext cx="1066800" cy="1295400"/>
          </a:xfrm>
          <a:prstGeom prst="ellipse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868363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600" b="1" smtClean="0"/>
              <a:t>Balance de la Biosíntesis</a:t>
            </a:r>
          </a:p>
        </p:txBody>
      </p:sp>
      <p:sp>
        <p:nvSpPr>
          <p:cNvPr id="21508" name="Text Box 15"/>
          <p:cNvSpPr txBox="1">
            <a:spLocks noChangeArrowheads="1"/>
          </p:cNvSpPr>
          <p:nvPr/>
        </p:nvSpPr>
        <p:spPr bwMode="auto">
          <a:xfrm>
            <a:off x="762000" y="32004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 dirty="0"/>
              <a:t>8 </a:t>
            </a: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Acetil-CoA</a:t>
            </a:r>
            <a:r>
              <a:rPr lang="es-ES" sz="2400" b="1" dirty="0"/>
              <a:t>  +  7 </a:t>
            </a:r>
            <a:r>
              <a:rPr lang="es-ES" sz="2400" b="1" dirty="0">
                <a:solidFill>
                  <a:srgbClr val="FF0000"/>
                </a:solidFill>
              </a:rPr>
              <a:t>ATP</a:t>
            </a:r>
            <a:r>
              <a:rPr lang="es-ES" sz="2400" b="1" dirty="0"/>
              <a:t>  +  14 </a:t>
            </a:r>
            <a:r>
              <a:rPr lang="es-ES" sz="2400" b="1" dirty="0">
                <a:solidFill>
                  <a:srgbClr val="0000CC"/>
                </a:solidFill>
              </a:rPr>
              <a:t>NADPH</a:t>
            </a:r>
            <a:r>
              <a:rPr lang="es-ES" sz="2400" b="1" dirty="0"/>
              <a:t>   +  13  H</a:t>
            </a:r>
            <a:r>
              <a:rPr lang="es-ES" sz="2400" b="1" baseline="30000" dirty="0"/>
              <a:t>+</a:t>
            </a:r>
            <a:endParaRPr lang="es-ES" sz="2400" b="1" dirty="0"/>
          </a:p>
        </p:txBody>
      </p:sp>
      <p:sp>
        <p:nvSpPr>
          <p:cNvPr id="47109" name="Text Box 16"/>
          <p:cNvSpPr txBox="1">
            <a:spLocks noChangeArrowheads="1"/>
          </p:cNvSpPr>
          <p:nvPr/>
        </p:nvSpPr>
        <p:spPr bwMode="auto">
          <a:xfrm>
            <a:off x="152400" y="4495800"/>
            <a:ext cx="883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Palmitato +8 CoA-SH +  7 ADP + 7 Pi +  14 NADP</a:t>
            </a:r>
            <a:r>
              <a:rPr lang="es-ES" altLang="es-AR" sz="2400" b="1" baseline="30000">
                <a:latin typeface="Arial" charset="0"/>
              </a:rPr>
              <a:t>+</a:t>
            </a:r>
            <a:r>
              <a:rPr lang="es-ES" altLang="es-AR" sz="2400" b="1">
                <a:latin typeface="Arial" charset="0"/>
              </a:rPr>
              <a:t>   +  6  H</a:t>
            </a:r>
            <a:r>
              <a:rPr lang="es-ES" altLang="es-AR" sz="2400" b="1" baseline="-25000">
                <a:latin typeface="Arial" charset="0"/>
              </a:rPr>
              <a:t>2</a:t>
            </a:r>
            <a:r>
              <a:rPr lang="es-ES" altLang="es-AR" sz="2400" b="1">
                <a:latin typeface="Arial" charset="0"/>
              </a:rPr>
              <a:t>O</a:t>
            </a:r>
          </a:p>
        </p:txBody>
      </p:sp>
      <p:sp>
        <p:nvSpPr>
          <p:cNvPr id="47110" name="Line 20"/>
          <p:cNvSpPr>
            <a:spLocks noChangeShapeType="1"/>
          </p:cNvSpPr>
          <p:nvPr/>
        </p:nvSpPr>
        <p:spPr bwMode="auto">
          <a:xfrm flipV="1">
            <a:off x="4343400" y="2438400"/>
            <a:ext cx="1371600" cy="45720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1" name="Oval 21" descr="Rombos punteados"/>
          <p:cNvSpPr>
            <a:spLocks noChangeArrowheads="1"/>
          </p:cNvSpPr>
          <p:nvPr/>
        </p:nvSpPr>
        <p:spPr bwMode="auto">
          <a:xfrm>
            <a:off x="5638800" y="1219200"/>
            <a:ext cx="2895600" cy="1752600"/>
          </a:xfrm>
          <a:prstGeom prst="ellipse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Biosíntesis de malonil-CoA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Reacción de: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solidFill>
                  <a:srgbClr val="FF0000"/>
                </a:solidFill>
                <a:latin typeface="Arial" charset="0"/>
              </a:rPr>
              <a:t>Acetil-CoA carboxilasa</a:t>
            </a:r>
          </a:p>
        </p:txBody>
      </p:sp>
      <p:sp>
        <p:nvSpPr>
          <p:cNvPr id="47112" name="Line 22"/>
          <p:cNvSpPr>
            <a:spLocks noChangeShapeType="1"/>
          </p:cNvSpPr>
          <p:nvPr/>
        </p:nvSpPr>
        <p:spPr bwMode="auto">
          <a:xfrm>
            <a:off x="4572000" y="3789363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47113" name="8 CuadroTexto"/>
          <p:cNvSpPr txBox="1">
            <a:spLocks noChangeArrowheads="1"/>
          </p:cNvSpPr>
          <p:nvPr/>
        </p:nvSpPr>
        <p:spPr bwMode="auto">
          <a:xfrm>
            <a:off x="500063" y="1643063"/>
            <a:ext cx="42021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La síntesis de AG es costosa en ATP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y poder reductor (NADPH + H</a:t>
            </a:r>
            <a:r>
              <a:rPr lang="es-ES_tradnl" altLang="es-AR" sz="1800" b="1" baseline="30000">
                <a:solidFill>
                  <a:srgbClr val="FF0000"/>
                </a:solidFill>
                <a:latin typeface="Arial" charset="0"/>
              </a:rPr>
              <a:t>+</a:t>
            </a: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)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E59F26-EA3C-4358-A031-37B5DAE47E7A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382588"/>
            <a:ext cx="8545512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>
          <a:xfrm rot="20293120">
            <a:off x="822325" y="4586288"/>
            <a:ext cx="766763" cy="46831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48133" name="2 CuadroTexto"/>
          <p:cNvSpPr txBox="1">
            <a:spLocks noChangeArrowheads="1"/>
          </p:cNvSpPr>
          <p:nvPr/>
        </p:nvSpPr>
        <p:spPr bwMode="auto">
          <a:xfrm>
            <a:off x="7534275" y="4462463"/>
            <a:ext cx="1200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 sz="2000">
                <a:solidFill>
                  <a:srgbClr val="002060"/>
                </a:solidFill>
              </a:rPr>
              <a:t>citosol</a:t>
            </a:r>
          </a:p>
        </p:txBody>
      </p:sp>
      <p:sp>
        <p:nvSpPr>
          <p:cNvPr id="6" name="5 Flecha derecha"/>
          <p:cNvSpPr/>
          <p:nvPr/>
        </p:nvSpPr>
        <p:spPr>
          <a:xfrm rot="12133414">
            <a:off x="6773863" y="4324350"/>
            <a:ext cx="709612" cy="403225"/>
          </a:xfrm>
          <a:prstGeom prst="rightArrow">
            <a:avLst/>
          </a:prstGeom>
          <a:solidFill>
            <a:schemeClr val="tx2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48135" name="4 CuadroTexto"/>
          <p:cNvSpPr txBox="1">
            <a:spLocks noChangeArrowheads="1"/>
          </p:cNvSpPr>
          <p:nvPr/>
        </p:nvSpPr>
        <p:spPr bwMode="auto">
          <a:xfrm>
            <a:off x="414338" y="5292725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AR" altLang="es-AR">
                <a:solidFill>
                  <a:srgbClr val="FF0000"/>
                </a:solidFill>
              </a:rPr>
              <a:t>mitocondria</a:t>
            </a:r>
          </a:p>
        </p:txBody>
      </p:sp>
    </p:spTree>
    <p:extLst>
      <p:ext uri="{BB962C8B-B14F-4D97-AF65-F5344CB8AC3E}">
        <p14:creationId xmlns:p14="http://schemas.microsoft.com/office/powerpoint/2010/main" val="273124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 descr="Tejas"/>
          <p:cNvSpPr>
            <a:spLocks noChangeArrowheads="1"/>
          </p:cNvSpPr>
          <p:nvPr/>
        </p:nvSpPr>
        <p:spPr bwMode="auto">
          <a:xfrm>
            <a:off x="322263" y="1916113"/>
            <a:ext cx="8497887" cy="3387725"/>
          </a:xfrm>
          <a:prstGeom prst="rect">
            <a:avLst/>
          </a:prstGeom>
          <a:pattFill prst="shingle">
            <a:fgClr>
              <a:srgbClr val="B9D4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La Acetil-CoA proveniente de hidratos de carbono y aminoácidos es utilizada para la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síntesis de ácidos grasos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s-ES" altLang="es-AR" sz="2400" b="1">
                <a:latin typeface="Arial" charset="0"/>
              </a:rPr>
              <a:t>Estos se incorporan al glicerol para ser almacenados como grasa de depósito (TAG)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AR" sz="2400" b="1">
              <a:latin typeface="Arial" charset="0"/>
            </a:endParaRPr>
          </a:p>
        </p:txBody>
      </p:sp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4925" y="333375"/>
            <a:ext cx="8929688" cy="954088"/>
          </a:xfrm>
          <a:prstGeom prst="rect">
            <a:avLst/>
          </a:prstGeom>
          <a:solidFill>
            <a:srgbClr val="B9D4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Cuando la ingesta supera las necesidades celulares </a:t>
            </a:r>
          </a:p>
        </p:txBody>
      </p:sp>
      <p:sp>
        <p:nvSpPr>
          <p:cNvPr id="28676" name="AutoShape 8"/>
          <p:cNvSpPr>
            <a:spLocks noChangeArrowheads="1"/>
          </p:cNvSpPr>
          <p:nvPr/>
        </p:nvSpPr>
        <p:spPr bwMode="auto">
          <a:xfrm>
            <a:off x="4068763" y="1341438"/>
            <a:ext cx="647700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6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REGULACION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DE LA BIOSINTESIS de Ac. GRASOS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421063" y="1700213"/>
            <a:ext cx="1079500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Citrato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276600" y="31670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Acetil-CoA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3276600" y="4462463"/>
            <a:ext cx="1728788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Malonil-CoA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3276600" y="5902325"/>
            <a:ext cx="2016125" cy="40640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Palmitoil-CoA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>
            <a:off x="3924300" y="2276475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>
            <a:off x="3995738" y="3644900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>
            <a:off x="4067175" y="50847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0" name="Text Box 12"/>
          <p:cNvSpPr txBox="1">
            <a:spLocks noChangeArrowheads="1"/>
          </p:cNvSpPr>
          <p:nvPr/>
        </p:nvSpPr>
        <p:spPr bwMode="auto">
          <a:xfrm>
            <a:off x="3571875" y="2286000"/>
            <a:ext cx="1657350" cy="3381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 i="1">
                <a:latin typeface="Arial" charset="0"/>
              </a:rPr>
              <a:t>Citrato liasa</a:t>
            </a:r>
            <a:r>
              <a:rPr lang="es-ES" altLang="es-AR" sz="1600">
                <a:latin typeface="Arial" charset="0"/>
              </a:rPr>
              <a:t> </a:t>
            </a:r>
          </a:p>
        </p:txBody>
      </p:sp>
      <p:sp>
        <p:nvSpPr>
          <p:cNvPr id="35851" name="Text Box 13"/>
          <p:cNvSpPr txBox="1">
            <a:spLocks noChangeArrowheads="1"/>
          </p:cNvSpPr>
          <p:nvPr/>
        </p:nvSpPr>
        <p:spPr bwMode="auto">
          <a:xfrm>
            <a:off x="4211638" y="3643313"/>
            <a:ext cx="1931987" cy="708025"/>
          </a:xfrm>
          <a:prstGeom prst="rect">
            <a:avLst/>
          </a:prstGeom>
          <a:solidFill>
            <a:srgbClr val="DDDDDD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FF0000"/>
                </a:solidFill>
                <a:latin typeface="Arial" charset="0"/>
              </a:rPr>
              <a:t>Acetil-CoA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000" b="1" i="1">
                <a:solidFill>
                  <a:srgbClr val="FF0000"/>
                </a:solidFill>
                <a:latin typeface="Arial" charset="0"/>
              </a:rPr>
              <a:t> carboxilasa</a:t>
            </a:r>
            <a:r>
              <a:rPr lang="es-ES" altLang="es-AR" sz="20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4067175" y="5300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>
            <a:off x="4067175" y="5554663"/>
            <a:ext cx="0" cy="179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4" name="Line 16"/>
          <p:cNvSpPr>
            <a:spLocks noChangeShapeType="1"/>
          </p:cNvSpPr>
          <p:nvPr/>
        </p:nvSpPr>
        <p:spPr bwMode="auto">
          <a:xfrm>
            <a:off x="6215063" y="4714875"/>
            <a:ext cx="0" cy="14398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5" name="Line 17"/>
          <p:cNvSpPr>
            <a:spLocks noChangeShapeType="1"/>
          </p:cNvSpPr>
          <p:nvPr/>
        </p:nvSpPr>
        <p:spPr bwMode="auto">
          <a:xfrm>
            <a:off x="5286375" y="6092825"/>
            <a:ext cx="9350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5929313" y="4281488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>
              <a:latin typeface="Arial" charset="0"/>
            </a:endParaRPr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6929438" y="4214813"/>
            <a:ext cx="1728787" cy="711200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Glucagón, Adrenalina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 flipH="1">
            <a:off x="6429375" y="4429125"/>
            <a:ext cx="431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59" name="Line 21"/>
          <p:cNvSpPr>
            <a:spLocks noChangeShapeType="1"/>
          </p:cNvSpPr>
          <p:nvPr/>
        </p:nvSpPr>
        <p:spPr bwMode="auto">
          <a:xfrm>
            <a:off x="5072063" y="1857375"/>
            <a:ext cx="0" cy="4318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0" name="Line 22"/>
          <p:cNvSpPr>
            <a:spLocks noChangeShapeType="1"/>
          </p:cNvSpPr>
          <p:nvPr/>
        </p:nvSpPr>
        <p:spPr bwMode="auto">
          <a:xfrm>
            <a:off x="4429125" y="1844675"/>
            <a:ext cx="649288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495925" y="278606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  <a:latin typeface="Arial" charset="0"/>
              </a:rPr>
              <a:t>+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62" name="Line 24"/>
          <p:cNvSpPr>
            <a:spLocks noChangeShapeType="1"/>
          </p:cNvSpPr>
          <p:nvPr/>
        </p:nvSpPr>
        <p:spPr bwMode="auto">
          <a:xfrm>
            <a:off x="2700338" y="3933825"/>
            <a:ext cx="1366837" cy="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3" name="Line 25"/>
          <p:cNvSpPr>
            <a:spLocks noChangeShapeType="1"/>
          </p:cNvSpPr>
          <p:nvPr/>
        </p:nvSpPr>
        <p:spPr bwMode="auto">
          <a:xfrm flipH="1">
            <a:off x="2700338" y="1844675"/>
            <a:ext cx="503237" cy="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4" name="Line 26"/>
          <p:cNvSpPr>
            <a:spLocks noChangeShapeType="1"/>
          </p:cNvSpPr>
          <p:nvPr/>
        </p:nvSpPr>
        <p:spPr bwMode="auto">
          <a:xfrm>
            <a:off x="2700338" y="1844675"/>
            <a:ext cx="0" cy="208915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5" name="Oval 27"/>
          <p:cNvSpPr>
            <a:spLocks noChangeArrowheads="1"/>
          </p:cNvSpPr>
          <p:nvPr/>
        </p:nvSpPr>
        <p:spPr bwMode="auto">
          <a:xfrm>
            <a:off x="2281238" y="2708275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3333FF"/>
                </a:solidFill>
                <a:latin typeface="Arial" charset="0"/>
              </a:rPr>
              <a:t>+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6072188" y="1700213"/>
            <a:ext cx="1223962" cy="4064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000" b="1">
                <a:latin typeface="Arial" charset="0"/>
              </a:rPr>
              <a:t>Insulina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67" name="Line 29"/>
          <p:cNvSpPr>
            <a:spLocks noChangeShapeType="1"/>
          </p:cNvSpPr>
          <p:nvPr/>
        </p:nvSpPr>
        <p:spPr bwMode="auto">
          <a:xfrm flipH="1">
            <a:off x="2124075" y="4652963"/>
            <a:ext cx="10795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68" name="Rectangle 30"/>
          <p:cNvSpPr>
            <a:spLocks noChangeArrowheads="1"/>
          </p:cNvSpPr>
          <p:nvPr/>
        </p:nvSpPr>
        <p:spPr bwMode="auto">
          <a:xfrm>
            <a:off x="179388" y="4797425"/>
            <a:ext cx="1892300" cy="106045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Carnitina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Aciltransferasa I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(Degradación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>
                <a:latin typeface="Arial" charset="0"/>
              </a:rPr>
              <a:t> Agrasos)</a:t>
            </a:r>
          </a:p>
        </p:txBody>
      </p:sp>
      <p:sp>
        <p:nvSpPr>
          <p:cNvPr id="35869" name="Oval 31"/>
          <p:cNvSpPr>
            <a:spLocks noChangeArrowheads="1"/>
          </p:cNvSpPr>
          <p:nvPr/>
        </p:nvSpPr>
        <p:spPr bwMode="auto">
          <a:xfrm>
            <a:off x="2484438" y="4786313"/>
            <a:ext cx="504825" cy="43338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 sz="1800">
              <a:latin typeface="Arial" charset="0"/>
            </a:endParaRPr>
          </a:p>
        </p:txBody>
      </p:sp>
      <p:sp>
        <p:nvSpPr>
          <p:cNvPr id="35870" name="Text Box 32"/>
          <p:cNvSpPr txBox="1">
            <a:spLocks noChangeArrowheads="1"/>
          </p:cNvSpPr>
          <p:nvPr/>
        </p:nvSpPr>
        <p:spPr bwMode="auto">
          <a:xfrm>
            <a:off x="6659563" y="2565400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5871" name="Text Box 33"/>
          <p:cNvSpPr txBox="1">
            <a:spLocks noChangeArrowheads="1"/>
          </p:cNvSpPr>
          <p:nvPr/>
        </p:nvSpPr>
        <p:spPr bwMode="auto">
          <a:xfrm>
            <a:off x="6643688" y="2854325"/>
            <a:ext cx="2214562" cy="64611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Ac. Grasos de cadena larga</a:t>
            </a:r>
          </a:p>
        </p:txBody>
      </p:sp>
      <p:sp>
        <p:nvSpPr>
          <p:cNvPr id="35872" name="Oval 34"/>
          <p:cNvSpPr>
            <a:spLocks noChangeArrowheads="1"/>
          </p:cNvSpPr>
          <p:nvPr/>
        </p:nvSpPr>
        <p:spPr bwMode="auto">
          <a:xfrm>
            <a:off x="6143625" y="3067050"/>
            <a:ext cx="504825" cy="43338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b="1">
                <a:solidFill>
                  <a:srgbClr val="FF3300"/>
                </a:solidFill>
                <a:latin typeface="Arial" charset="0"/>
              </a:rPr>
              <a:t>-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6143625" y="3429000"/>
            <a:ext cx="4318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5874" name="Line 37"/>
          <p:cNvSpPr>
            <a:spLocks noChangeShapeType="1"/>
          </p:cNvSpPr>
          <p:nvPr/>
        </p:nvSpPr>
        <p:spPr bwMode="auto">
          <a:xfrm flipH="1">
            <a:off x="5724525" y="2133600"/>
            <a:ext cx="576263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185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/>
            </a:r>
            <a:br>
              <a:rPr lang="es-ES" altLang="es-AR" sz="3200" b="1" smtClean="0"/>
            </a:br>
            <a:r>
              <a:rPr lang="es-ES" altLang="es-AR" sz="3200" b="1" smtClean="0"/>
              <a:t>ELONGACION DE LOS ACIDOS GRASOS</a:t>
            </a:r>
            <a:br>
              <a:rPr lang="es-ES" altLang="es-AR" sz="3200" b="1" smtClean="0"/>
            </a:br>
            <a:r>
              <a:rPr lang="es-ES" altLang="es-AR" sz="3200" b="1" smtClean="0"/>
              <a:t>(de más de 16 C)</a:t>
            </a:r>
            <a:br>
              <a:rPr lang="es-ES" altLang="es-AR" sz="3200" b="1" smtClean="0"/>
            </a:br>
            <a:endParaRPr lang="es-ES" altLang="es-AR" sz="3200" b="1" smtClean="0"/>
          </a:p>
        </p:txBody>
      </p:sp>
      <p:sp>
        <p:nvSpPr>
          <p:cNvPr id="36867" name="Text Box 20"/>
          <p:cNvSpPr txBox="1">
            <a:spLocks noChangeArrowheads="1"/>
          </p:cNvSpPr>
          <p:nvPr/>
        </p:nvSpPr>
        <p:spPr bwMode="auto">
          <a:xfrm>
            <a:off x="2627313" y="2492375"/>
            <a:ext cx="4516437" cy="5238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3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 –(CH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)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n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- CO –SCoA</a:t>
            </a:r>
          </a:p>
        </p:txBody>
      </p:sp>
      <p:sp>
        <p:nvSpPr>
          <p:cNvPr id="36868" name="Text Box 23"/>
          <p:cNvSpPr txBox="1">
            <a:spLocks noChangeArrowheads="1"/>
          </p:cNvSpPr>
          <p:nvPr/>
        </p:nvSpPr>
        <p:spPr bwMode="auto">
          <a:xfrm>
            <a:off x="2627313" y="5734050"/>
            <a:ext cx="4465637" cy="52863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3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 –(CH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)</a:t>
            </a:r>
            <a:r>
              <a:rPr lang="es-ES" altLang="es-AR" sz="2800" baseline="-25000">
                <a:solidFill>
                  <a:schemeClr val="bg1"/>
                </a:solidFill>
                <a:latin typeface="Arial" charset="0"/>
              </a:rPr>
              <a:t>n+2</a:t>
            </a:r>
            <a:r>
              <a:rPr lang="es-ES" altLang="es-AR" sz="2800">
                <a:solidFill>
                  <a:schemeClr val="bg1"/>
                </a:solidFill>
                <a:latin typeface="Arial" charset="0"/>
              </a:rPr>
              <a:t>- CO -SCoA</a:t>
            </a:r>
          </a:p>
        </p:txBody>
      </p:sp>
      <p:sp>
        <p:nvSpPr>
          <p:cNvPr id="36869" name="Text Box 24"/>
          <p:cNvSpPr txBox="1">
            <a:spLocks noChangeArrowheads="1"/>
          </p:cNvSpPr>
          <p:nvPr/>
        </p:nvSpPr>
        <p:spPr bwMode="auto">
          <a:xfrm>
            <a:off x="2627313" y="4437063"/>
            <a:ext cx="1943100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bg1"/>
                </a:solidFill>
                <a:latin typeface="Arial" charset="0"/>
              </a:rPr>
              <a:t>Acetil-CoA</a:t>
            </a:r>
          </a:p>
        </p:txBody>
      </p:sp>
      <p:sp>
        <p:nvSpPr>
          <p:cNvPr id="36870" name="Text Box 25"/>
          <p:cNvSpPr txBox="1">
            <a:spLocks noChangeArrowheads="1"/>
          </p:cNvSpPr>
          <p:nvPr/>
        </p:nvSpPr>
        <p:spPr bwMode="auto">
          <a:xfrm>
            <a:off x="5795963" y="4437063"/>
            <a:ext cx="2016125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chemeClr val="bg1"/>
                </a:solidFill>
                <a:latin typeface="Arial" charset="0"/>
              </a:rPr>
              <a:t>Malonil-CoA</a:t>
            </a:r>
          </a:p>
        </p:txBody>
      </p:sp>
      <p:sp>
        <p:nvSpPr>
          <p:cNvPr id="36871" name="Oval 27"/>
          <p:cNvSpPr>
            <a:spLocks noChangeArrowheads="1"/>
          </p:cNvSpPr>
          <p:nvPr/>
        </p:nvSpPr>
        <p:spPr bwMode="auto">
          <a:xfrm rot="-754603">
            <a:off x="879475" y="3778250"/>
            <a:ext cx="2019300" cy="1079500"/>
          </a:xfrm>
          <a:prstGeom prst="ellipse">
            <a:avLst/>
          </a:prstGeom>
          <a:solidFill>
            <a:srgbClr val="FEE2F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mitocondria</a:t>
            </a:r>
          </a:p>
        </p:txBody>
      </p:sp>
      <p:sp>
        <p:nvSpPr>
          <p:cNvPr id="36872" name="Oval 28"/>
          <p:cNvSpPr>
            <a:spLocks noChangeArrowheads="1"/>
          </p:cNvSpPr>
          <p:nvPr/>
        </p:nvSpPr>
        <p:spPr bwMode="auto">
          <a:xfrm rot="760116">
            <a:off x="7018338" y="3543300"/>
            <a:ext cx="1800225" cy="1004888"/>
          </a:xfrm>
          <a:prstGeom prst="ellipse">
            <a:avLst/>
          </a:prstGeom>
          <a:solidFill>
            <a:srgbClr val="FEE2F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microsoma</a:t>
            </a:r>
          </a:p>
        </p:txBody>
      </p:sp>
      <p:sp>
        <p:nvSpPr>
          <p:cNvPr id="36873" name="AutoShape 30"/>
          <p:cNvSpPr>
            <a:spLocks noChangeArrowheads="1"/>
          </p:cNvSpPr>
          <p:nvPr/>
        </p:nvSpPr>
        <p:spPr bwMode="auto">
          <a:xfrm>
            <a:off x="4859338" y="3627438"/>
            <a:ext cx="288925" cy="2016125"/>
          </a:xfrm>
          <a:prstGeom prst="down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6874" name="9 CuadroTexto"/>
          <p:cNvSpPr txBox="1">
            <a:spLocks noChangeArrowheads="1"/>
          </p:cNvSpPr>
          <p:nvPr/>
        </p:nvSpPr>
        <p:spPr bwMode="auto">
          <a:xfrm>
            <a:off x="714375" y="1500188"/>
            <a:ext cx="769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Elongación por adición de restos de 2 C tomando como precursores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latin typeface="Arial" charset="0"/>
              </a:rPr>
              <a:t> Acetil-CoA ó Malonil-CoA</a:t>
            </a:r>
            <a:endParaRPr lang="es-AR" altLang="es-AR" sz="18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5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0350"/>
            <a:ext cx="8686800" cy="762000"/>
          </a:xfrm>
          <a:gradFill rotWithShape="1">
            <a:gsLst>
              <a:gs pos="0">
                <a:srgbClr val="3F5476"/>
              </a:gs>
              <a:gs pos="50000">
                <a:srgbClr val="89B6FF"/>
              </a:gs>
              <a:gs pos="100000">
                <a:srgbClr val="3F5476"/>
              </a:gs>
            </a:gsLst>
            <a:lin ang="5400000" scaled="1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2400" b="1" smtClean="0"/>
              <a:t>BIOSINTESIS DE ACIDOS GRASOS MONOINSATURADOS </a:t>
            </a:r>
          </a:p>
        </p:txBody>
      </p:sp>
      <p:sp>
        <p:nvSpPr>
          <p:cNvPr id="37891" name="Text Box 6" descr="Rombos punteados"/>
          <p:cNvSpPr txBox="1">
            <a:spLocks noChangeArrowheads="1"/>
          </p:cNvSpPr>
          <p:nvPr/>
        </p:nvSpPr>
        <p:spPr bwMode="auto">
          <a:xfrm>
            <a:off x="52388" y="5300663"/>
            <a:ext cx="2647950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Estearil-CoA (18)C</a:t>
            </a:r>
          </a:p>
        </p:txBody>
      </p:sp>
      <p:sp>
        <p:nvSpPr>
          <p:cNvPr id="37892" name="Text Box 7" descr="Rombos punteados"/>
          <p:cNvSpPr txBox="1">
            <a:spLocks noChangeArrowheads="1"/>
          </p:cNvSpPr>
          <p:nvPr/>
        </p:nvSpPr>
        <p:spPr bwMode="auto">
          <a:xfrm>
            <a:off x="5076825" y="5281613"/>
            <a:ext cx="2647950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Oleil-CoA (18:1 </a:t>
            </a:r>
            <a:r>
              <a:rPr lang="es-ES" altLang="es-AR" sz="2800" b="1">
                <a:latin typeface="Symbol" pitchFamily="18" charset="2"/>
              </a:rPr>
              <a:t>D</a:t>
            </a:r>
            <a:r>
              <a:rPr lang="es-ES" altLang="es-AR" sz="2800" b="1" baseline="30000">
                <a:latin typeface="Arial" charset="0"/>
              </a:rPr>
              <a:t>9</a:t>
            </a:r>
            <a:r>
              <a:rPr lang="es-ES" altLang="es-AR" sz="2800" b="1">
                <a:latin typeface="Arial" charset="0"/>
              </a:rPr>
              <a:t>)C</a:t>
            </a:r>
          </a:p>
        </p:txBody>
      </p:sp>
      <p:sp>
        <p:nvSpPr>
          <p:cNvPr id="37893" name="Text Box 8" descr="Rombos punteados"/>
          <p:cNvSpPr txBox="1">
            <a:spLocks noChangeArrowheads="1"/>
          </p:cNvSpPr>
          <p:nvPr/>
        </p:nvSpPr>
        <p:spPr bwMode="auto">
          <a:xfrm>
            <a:off x="133350" y="3357563"/>
            <a:ext cx="2709863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Palmitoil-CoA (16)C</a:t>
            </a:r>
          </a:p>
        </p:txBody>
      </p:sp>
      <p:sp>
        <p:nvSpPr>
          <p:cNvPr id="37894" name="Text Box 9" descr="Rombos punteados"/>
          <p:cNvSpPr txBox="1">
            <a:spLocks noChangeArrowheads="1"/>
          </p:cNvSpPr>
          <p:nvPr/>
        </p:nvSpPr>
        <p:spPr bwMode="auto">
          <a:xfrm>
            <a:off x="5076825" y="3409950"/>
            <a:ext cx="3240088" cy="955675"/>
          </a:xfrm>
          <a:prstGeom prst="rect">
            <a:avLst/>
          </a:prstGeom>
          <a:pattFill prst="dotDmnd">
            <a:fgClr>
              <a:srgbClr val="89B6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Palmitoleil-CoA (16:1</a:t>
            </a:r>
            <a:r>
              <a:rPr lang="es-ES" altLang="es-AR" sz="2800" b="1" baseline="30000">
                <a:latin typeface="Arial" charset="0"/>
              </a:rPr>
              <a:t> </a:t>
            </a:r>
            <a:r>
              <a:rPr lang="es-ES" altLang="es-AR" sz="2800" b="1">
                <a:latin typeface="Symbol" pitchFamily="18" charset="2"/>
              </a:rPr>
              <a:t>D</a:t>
            </a:r>
            <a:r>
              <a:rPr lang="es-ES" altLang="es-AR" sz="2800" b="1" baseline="30000">
                <a:latin typeface="Arial" charset="0"/>
              </a:rPr>
              <a:t>9</a:t>
            </a:r>
            <a:r>
              <a:rPr lang="es-ES" altLang="es-AR" sz="2800" b="1">
                <a:latin typeface="Arial" charset="0"/>
              </a:rPr>
              <a:t>)C</a:t>
            </a:r>
          </a:p>
        </p:txBody>
      </p:sp>
      <p:sp>
        <p:nvSpPr>
          <p:cNvPr id="37895" name="Line 10"/>
          <p:cNvSpPr>
            <a:spLocks noChangeShapeType="1"/>
          </p:cNvSpPr>
          <p:nvPr/>
        </p:nvSpPr>
        <p:spPr bwMode="auto">
          <a:xfrm>
            <a:off x="3348038" y="3841750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7896" name="Line 11"/>
          <p:cNvSpPr>
            <a:spLocks noChangeShapeType="1"/>
          </p:cNvSpPr>
          <p:nvPr/>
        </p:nvSpPr>
        <p:spPr bwMode="auto">
          <a:xfrm>
            <a:off x="3132138" y="5857875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7897" name="Text Box 12"/>
          <p:cNvSpPr txBox="1">
            <a:spLocks noChangeArrowheads="1"/>
          </p:cNvSpPr>
          <p:nvPr/>
        </p:nvSpPr>
        <p:spPr bwMode="auto">
          <a:xfrm>
            <a:off x="323850" y="1341438"/>
            <a:ext cx="8351838" cy="1570037"/>
          </a:xfrm>
          <a:prstGeom prst="rect">
            <a:avLst/>
          </a:prstGeom>
          <a:solidFill>
            <a:srgbClr val="FEE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AG </a:t>
            </a:r>
            <a:r>
              <a:rPr lang="es-ES_tradnl" altLang="es-AR" sz="2400" b="1" dirty="0" err="1">
                <a:latin typeface="Arial" charset="0"/>
              </a:rPr>
              <a:t>Monoinsaturados</a:t>
            </a:r>
            <a:r>
              <a:rPr lang="es-ES_tradnl" altLang="es-AR" sz="2400" b="1" dirty="0">
                <a:latin typeface="Arial" charset="0"/>
              </a:rPr>
              <a:t> se sintetizan en el </a:t>
            </a:r>
            <a:r>
              <a:rPr lang="es-ES_tradnl" altLang="es-AR" sz="2400" b="1" dirty="0" smtClean="0">
                <a:latin typeface="Arial" charset="0"/>
              </a:rPr>
              <a:t>RE Liso</a:t>
            </a:r>
            <a:endParaRPr lang="es-ES_tradnl" altLang="es-AR" sz="2400" b="1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Intervienen </a:t>
            </a:r>
            <a:r>
              <a:rPr lang="es-ES_tradnl" altLang="es-AR" sz="2400" b="1" dirty="0" err="1">
                <a:solidFill>
                  <a:srgbClr val="FF0000"/>
                </a:solidFill>
                <a:latin typeface="Arial" charset="0"/>
              </a:rPr>
              <a:t>desaturasas</a:t>
            </a:r>
            <a:endParaRPr lang="es-ES_tradnl" altLang="es-AR" sz="2400" b="1" dirty="0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 dirty="0">
                <a:latin typeface="Arial" charset="0"/>
              </a:rPr>
              <a:t>Se forma una doble ligadura entre el C9 y el C10</a:t>
            </a:r>
            <a:endParaRPr lang="es-ES" altLang="es-AR" sz="2400" b="1" dirty="0">
              <a:latin typeface="Arial" charset="0"/>
            </a:endParaRPr>
          </a:p>
        </p:txBody>
      </p:sp>
      <p:sp>
        <p:nvSpPr>
          <p:cNvPr id="37898" name="Text Box 17"/>
          <p:cNvSpPr txBox="1">
            <a:spLocks noChangeArrowheads="1"/>
          </p:cNvSpPr>
          <p:nvPr/>
        </p:nvSpPr>
        <p:spPr bwMode="auto">
          <a:xfrm>
            <a:off x="2916238" y="3068638"/>
            <a:ext cx="24479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  O</a:t>
            </a:r>
            <a:r>
              <a:rPr lang="pt-BR" altLang="es-AR" sz="2000" b="1" baseline="-25000">
                <a:latin typeface="Arial" charset="0"/>
              </a:rPr>
              <a:t>2    </a:t>
            </a:r>
            <a:r>
              <a:rPr lang="pt-BR" altLang="es-AR" sz="2000" b="1">
                <a:latin typeface="Arial" charset="0"/>
              </a:rPr>
              <a:t>        2H</a:t>
            </a:r>
            <a:r>
              <a:rPr lang="pt-BR" altLang="es-AR" sz="2000" b="1" baseline="-25000">
                <a:latin typeface="Arial" charset="0"/>
              </a:rPr>
              <a:t>2</a:t>
            </a:r>
            <a:r>
              <a:rPr lang="pt-BR" altLang="es-AR" sz="2000" b="1">
                <a:latin typeface="Arial" charset="0"/>
              </a:rPr>
              <a:t>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				</a:t>
            </a:r>
            <a:r>
              <a:rPr lang="es-ES_tradnl" altLang="es-AR" sz="2000" b="1">
                <a:latin typeface="Arial" charset="0"/>
              </a:rPr>
              <a:t>                                              NADPH     NADP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7899" name="Text Box 18"/>
          <p:cNvSpPr txBox="1">
            <a:spLocks noChangeArrowheads="1"/>
          </p:cNvSpPr>
          <p:nvPr/>
        </p:nvSpPr>
        <p:spPr bwMode="auto">
          <a:xfrm>
            <a:off x="2916238" y="5229225"/>
            <a:ext cx="24479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O</a:t>
            </a:r>
            <a:r>
              <a:rPr lang="pt-BR" altLang="es-AR" sz="2000" b="1" baseline="-25000">
                <a:latin typeface="Arial" charset="0"/>
              </a:rPr>
              <a:t>2    </a:t>
            </a:r>
            <a:r>
              <a:rPr lang="pt-BR" altLang="es-AR" sz="2000" b="1">
                <a:latin typeface="Arial" charset="0"/>
              </a:rPr>
              <a:t>        2H</a:t>
            </a:r>
            <a:r>
              <a:rPr lang="pt-BR" altLang="es-AR" sz="2000" b="1" baseline="-25000">
                <a:latin typeface="Arial" charset="0"/>
              </a:rPr>
              <a:t>2</a:t>
            </a:r>
            <a:r>
              <a:rPr lang="pt-BR" altLang="es-AR" sz="2000" b="1">
                <a:latin typeface="Arial" charset="0"/>
              </a:rPr>
              <a:t>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s-AR" sz="2000" b="1">
                <a:latin typeface="Arial" charset="0"/>
              </a:rPr>
              <a:t>				</a:t>
            </a:r>
            <a:r>
              <a:rPr lang="es-ES_tradnl" altLang="es-AR" sz="2000" b="1">
                <a:latin typeface="Arial" charset="0"/>
              </a:rPr>
              <a:t>                                              NADPH       NADP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7900" name="AutoShape 19"/>
          <p:cNvSpPr>
            <a:spLocks noChangeArrowheads="1"/>
          </p:cNvSpPr>
          <p:nvPr/>
        </p:nvSpPr>
        <p:spPr bwMode="auto">
          <a:xfrm>
            <a:off x="3563938" y="3500438"/>
            <a:ext cx="576262" cy="287337"/>
          </a:xfrm>
          <a:prstGeom prst="curvedUpArrow">
            <a:avLst>
              <a:gd name="adj1" fmla="val 40111"/>
              <a:gd name="adj2" fmla="val 8022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1" name="AutoShape 20"/>
          <p:cNvSpPr>
            <a:spLocks noChangeArrowheads="1"/>
          </p:cNvSpPr>
          <p:nvPr/>
        </p:nvSpPr>
        <p:spPr bwMode="auto">
          <a:xfrm>
            <a:off x="3492500" y="5516563"/>
            <a:ext cx="576263" cy="287337"/>
          </a:xfrm>
          <a:prstGeom prst="curvedUpArrow">
            <a:avLst>
              <a:gd name="adj1" fmla="val 40111"/>
              <a:gd name="adj2" fmla="val 8022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2" name="AutoShape 21"/>
          <p:cNvSpPr>
            <a:spLocks noChangeArrowheads="1"/>
          </p:cNvSpPr>
          <p:nvPr/>
        </p:nvSpPr>
        <p:spPr bwMode="auto">
          <a:xfrm>
            <a:off x="3851275" y="5949950"/>
            <a:ext cx="504825" cy="287338"/>
          </a:xfrm>
          <a:prstGeom prst="curvedDownArrow">
            <a:avLst>
              <a:gd name="adj1" fmla="val 35138"/>
              <a:gd name="adj2" fmla="val 70276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7903" name="AutoShape 22"/>
          <p:cNvSpPr>
            <a:spLocks noChangeArrowheads="1"/>
          </p:cNvSpPr>
          <p:nvPr/>
        </p:nvSpPr>
        <p:spPr bwMode="auto">
          <a:xfrm>
            <a:off x="3851275" y="3860800"/>
            <a:ext cx="504825" cy="287338"/>
          </a:xfrm>
          <a:prstGeom prst="curvedDownArrow">
            <a:avLst>
              <a:gd name="adj1" fmla="val 35138"/>
              <a:gd name="adj2" fmla="val 70276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83568" y="33265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LOS ÁCIDOS GRASOS SINTETIZADOS SON ALMACENADOS COMO TRIGLICÉRIDOS</a:t>
            </a:r>
            <a:endParaRPr lang="es-AR" sz="24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683568" y="170080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ACIL-</a:t>
            </a:r>
            <a:r>
              <a:rPr lang="es-AR" sz="2400" dirty="0" err="1" smtClean="0"/>
              <a:t>CoA</a:t>
            </a:r>
            <a:endParaRPr lang="es-AR" sz="2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7048489" y="152781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glucosa</a:t>
            </a:r>
            <a:endParaRPr lang="es-AR" sz="2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4139952" y="159744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 -3P</a:t>
            </a:r>
            <a:endParaRPr lang="es-AR" sz="2400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6516216" y="1712482"/>
            <a:ext cx="53227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flipH="1">
            <a:off x="5940152" y="1712482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940151" y="1966774"/>
            <a:ext cx="1792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Tejido adiposo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7568119" y="2996952"/>
            <a:ext cx="1180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</a:t>
            </a:r>
            <a:endParaRPr lang="es-AR" sz="2400" dirty="0"/>
          </a:p>
        </p:txBody>
      </p:sp>
      <p:cxnSp>
        <p:nvCxnSpPr>
          <p:cNvPr id="13" name="12 Conector recto de flecha"/>
          <p:cNvCxnSpPr>
            <a:endCxn id="14" idx="3"/>
          </p:cNvCxnSpPr>
          <p:nvPr/>
        </p:nvCxnSpPr>
        <p:spPr>
          <a:xfrm flipH="1">
            <a:off x="6228184" y="3227785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283968" y="299695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Glicerol-3P</a:t>
            </a:r>
            <a:endParaRPr lang="es-AR" sz="2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516216" y="351378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rgbClr val="FF0000"/>
                </a:solidFill>
              </a:rPr>
              <a:t>Hígado, Riñón, Intestino</a:t>
            </a:r>
          </a:p>
          <a:p>
            <a:r>
              <a:rPr lang="es-AR" dirty="0" smtClean="0">
                <a:solidFill>
                  <a:srgbClr val="FF0000"/>
                </a:solidFill>
              </a:rPr>
              <a:t>Glándula mamaria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6228184" y="27809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tx2"/>
                </a:solidFill>
              </a:rPr>
              <a:t>Glicerol quinasa</a:t>
            </a:r>
            <a:endParaRPr lang="es-AR" dirty="0">
              <a:solidFill>
                <a:schemeClr val="tx2"/>
              </a:solidFill>
            </a:endParaRPr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3419872" y="2154345"/>
            <a:ext cx="0" cy="99591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467544" y="2517867"/>
            <a:ext cx="2717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i="1" dirty="0" err="1" smtClean="0"/>
              <a:t>aciltransferasas</a:t>
            </a:r>
            <a:endParaRPr lang="es-AR" sz="2400" b="1" i="1" dirty="0"/>
          </a:p>
        </p:txBody>
      </p:sp>
      <p:cxnSp>
        <p:nvCxnSpPr>
          <p:cNvPr id="33" name="32 Conector recto de flecha"/>
          <p:cNvCxnSpPr/>
          <p:nvPr/>
        </p:nvCxnSpPr>
        <p:spPr>
          <a:xfrm>
            <a:off x="3419872" y="3227784"/>
            <a:ext cx="0" cy="99591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1763688" y="4437112"/>
            <a:ext cx="360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TRIACILGLICERIDOS</a:t>
            </a:r>
            <a:endParaRPr lang="es-AR" sz="2400" b="1" dirty="0"/>
          </a:p>
        </p:txBody>
      </p:sp>
      <p:sp>
        <p:nvSpPr>
          <p:cNvPr id="35" name="34 Elipse"/>
          <p:cNvSpPr/>
          <p:nvPr/>
        </p:nvSpPr>
        <p:spPr>
          <a:xfrm>
            <a:off x="1043609" y="5157192"/>
            <a:ext cx="1872208" cy="14401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6" name="35 CuadroTexto"/>
          <p:cNvSpPr txBox="1"/>
          <p:nvPr/>
        </p:nvSpPr>
        <p:spPr>
          <a:xfrm>
            <a:off x="1043609" y="55614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EN </a:t>
            </a:r>
            <a:r>
              <a:rPr lang="es-AR" dirty="0" smtClean="0"/>
              <a:t>ADIPOCITO:</a:t>
            </a:r>
          </a:p>
          <a:p>
            <a:r>
              <a:rPr lang="es-AR" dirty="0" smtClean="0"/>
              <a:t>RESERVA</a:t>
            </a:r>
            <a:endParaRPr lang="es-AR" dirty="0"/>
          </a:p>
        </p:txBody>
      </p:sp>
      <p:sp>
        <p:nvSpPr>
          <p:cNvPr id="37" name="36 Elipse"/>
          <p:cNvSpPr/>
          <p:nvPr/>
        </p:nvSpPr>
        <p:spPr>
          <a:xfrm>
            <a:off x="5256076" y="5082919"/>
            <a:ext cx="1792413" cy="14847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8" name="37 CuadroTexto"/>
          <p:cNvSpPr txBox="1"/>
          <p:nvPr/>
        </p:nvSpPr>
        <p:spPr>
          <a:xfrm>
            <a:off x="5409839" y="537321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HÍGADO LA EMPAQUETA EN VLDL</a:t>
            </a:r>
            <a:endParaRPr lang="es-AR" dirty="0"/>
          </a:p>
        </p:txBody>
      </p:sp>
      <p:sp>
        <p:nvSpPr>
          <p:cNvPr id="39" name="38 CuadroTexto"/>
          <p:cNvSpPr txBox="1"/>
          <p:nvPr/>
        </p:nvSpPr>
        <p:spPr>
          <a:xfrm>
            <a:off x="7732565" y="5373216"/>
            <a:ext cx="1411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SANGRE</a:t>
            </a:r>
            <a:endParaRPr lang="es-AR" dirty="0"/>
          </a:p>
        </p:txBody>
      </p:sp>
      <p:cxnSp>
        <p:nvCxnSpPr>
          <p:cNvPr id="41" name="40 Conector recto de flecha"/>
          <p:cNvCxnSpPr>
            <a:endCxn id="39" idx="1"/>
          </p:cNvCxnSpPr>
          <p:nvPr/>
        </p:nvCxnSpPr>
        <p:spPr>
          <a:xfrm>
            <a:off x="7308304" y="5557882"/>
            <a:ext cx="42426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curvado"/>
          <p:cNvCxnSpPr/>
          <p:nvPr/>
        </p:nvCxnSpPr>
        <p:spPr>
          <a:xfrm>
            <a:off x="4535996" y="5082919"/>
            <a:ext cx="720080" cy="474963"/>
          </a:xfrm>
          <a:prstGeom prst="curved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curvado"/>
          <p:cNvCxnSpPr/>
          <p:nvPr/>
        </p:nvCxnSpPr>
        <p:spPr>
          <a:xfrm rot="10800000" flipV="1">
            <a:off x="2915817" y="4898778"/>
            <a:ext cx="746898" cy="659106"/>
          </a:xfrm>
          <a:prstGeom prst="curvedConnector3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1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3075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3076" name="Picture 8" descr="http://laguiadelasvitaminas.com/wp-content/uploads/2014/03/Alimentos-ricos-en-coles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971925"/>
            <a:ext cx="3636962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500063" y="642938"/>
            <a:ext cx="8286750" cy="5842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DEL COLESTEROL</a:t>
            </a:r>
            <a:endParaRPr lang="es-A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596" y="1428736"/>
            <a:ext cx="850112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¿Cuáles son las fuentes de Colesterol en el organismo?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b="1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Aporte con la dieta: habitual 300 mg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Síntesis endógena: 1 g colesterol/día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				~ 50% se sintetiza en hígado</a:t>
            </a:r>
          </a:p>
          <a:p>
            <a:pPr marL="3886200" lvl="8" indent="-228600" algn="r" eaLnBrk="0" hangingPunct="0">
              <a:defRPr/>
            </a:pP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~ 50% se sintetiza en intestino, 		gónadas, glándulas 	suprarrenales, piel, músculo y </a:t>
            </a:r>
            <a:r>
              <a:rPr lang="es-ES" sz="2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tej</a:t>
            </a:r>
            <a:r>
              <a:rPr lang="es-E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adiposo</a:t>
            </a:r>
          </a:p>
        </p:txBody>
      </p:sp>
      <p:pic>
        <p:nvPicPr>
          <p:cNvPr id="3079" name="Picture 8" descr="fi19p17"/>
          <p:cNvPicPr>
            <a:picLocks noChangeAspect="1" noChangeArrowheads="1"/>
          </p:cNvPicPr>
          <p:nvPr/>
        </p:nvPicPr>
        <p:blipFill>
          <a:blip r:embed="rId3">
            <a:lum bright="-30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t="26347" r="6693" b="35524"/>
          <a:stretch>
            <a:fillRect/>
          </a:stretch>
        </p:blipFill>
        <p:spPr bwMode="auto">
          <a:xfrm>
            <a:off x="5000625" y="5114925"/>
            <a:ext cx="29591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10 CuadroTexto"/>
          <p:cNvSpPr txBox="1">
            <a:spLocks noChangeArrowheads="1"/>
          </p:cNvSpPr>
          <p:nvPr/>
        </p:nvSpPr>
        <p:spPr bwMode="auto">
          <a:xfrm>
            <a:off x="5857875" y="6572250"/>
            <a:ext cx="1285875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              </a:t>
            </a:r>
            <a:endParaRPr lang="es-AR" altLang="es-A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vitonica.com/2010/01/colete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000125"/>
            <a:ext cx="7585075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4" descr="data:image/jpeg;base64,/9j/4AAQSkZJRgABAQAAAQABAAD/2wCEAAkGBxQTEhUUExQWFhUXGBcYGBcYGBgcHBgaGBQXFxcYFx0dHCggHRolHBgYITEhJSkrLi4uFx8zODMsNygtLisBCgoKDg0OGxAQGzQkICQsNCwsLCwsLCwsLywsLDQsLCwsLywvLCwsLCwsLCwsLDQsLCwsLCwsLCwsNCwsLCw0LP/AABEIAJkBSgMBIgACEQEDEQH/xAAcAAACAwEBAQEAAAAAAAAAAAAEBQIDBgcBAAj/xABHEAABAgQEAwUFBQUECQUAAAABAhEAAwQhBRIxQVFhcQYigZGhEzKxwdEUQlLh8AcjYnLxFTM0whZzgoOSk6Ky0iRDU1Rj/8QAGgEAAgMBAQAAAAAAAAAAAAAAAgMAAQQFBv/EADARAAICAQMCBAQGAgMAAAAAAAABAgMREiExBEETIlFxBWGBoRQyUpHh8ELRscHx/9oADAMBAAIRAxEAPwDYyMDSLwwQhKAwin7W+8QmKV4cRDCbhSJ5BsYkuZm6wAmdF0ucIhCxTxHPE1mApylDZ4EtMJ9qI+9sIWLqT+ExQuoPAxQWB39oEe/bQIz4VMVZKYMkYNNVdZyjmW/OIRpDeViIJYXPKHNKotfWEMpUmQPec8oonY4tdpSfH84mUDpbNNU1iEB1GM9X9oyTlla+cCIw9Sy81RP8IhjJlJQGQkDoIvcmEgGmp5hOYhidVK1g5K8upePlqMDzExCYPZ9adoXzFk6mCTLiBlxA1gFI4wFNXm1skbR7iE9alZZaSQHcsdYS1cqc90qD8QRHP6i5vyxN9FHdsZ+3SN4mKyWz5r+kZucFJ94NBeESSpXvMBrGNN5NngxSzkb/AG5APeLRCprE6JbrBlJUyM4BlJVxUq5LcI0ycGpFpChLSxs4cfCGRpdn5WKlONTWqLMAucX1MVyqllAvoY3lV2TkG4zDYAQtldm5C1AHOAWLvtxPK3rAy6WcWNj1lTXcTzqpOx157xXLxe7AjqI0VT2Yly0unOGd3TmaxL22sB4xm6iSEnOEoKrC9g3FoC6rD3W4VNkJ8blkxMyae4FKPAAxWummyw81K0BwL79DDnDJU2Y60KT3QO4gs9g5vDH+1nCpVQkNoHYg+I0MFGiMVqn/AAVK6WcRSfqu5jUhc1QAc8I0FN2dnZQUGWS2mYOPSFJqZKZpyFZQHZBO5sSPzgdWJKTMCkKJFjwNoJRjBZ5GS1z2jt7oniCJspRTMSUnmLHodDBuD0NRMDghEt9ScpbfJvDujxZFQjIoJJHuhQdjytrAE3ElDunwLWbZoCUopaluhfiTa0YSf94NdITKAY6gavqwihYDBSCFIOih8457iuMKW0pCi5LFvhGi7M4avuBKgkA94E6jcAcYdX1ksqOnkyWdEoQ1uQ+SqLM8GzKAbWgUyCI6e5zcpkM8XUZeYkc/kTFOWCcMS8zoD9PnFlMcx9H0fQQs5fIxWSrRQhpS1yNlRyeaoJgaZVLAcKI8TAqTGPB20VKCXdL84u9tL/hjgQxmeDaavzixOOVH/wAq/OL1MHMTusyaj8QEDLmo3mDyjiUrEKqYsIQuYpR0AJc+UOz2OxNYchQ5Kmh/jFOZa+R0mbXU6fem+oEATe1dEgsCFq2AdZPgIS4F+yp2XVzn/gl/AqPyjf4TgFNTBpMlKebOo9SbxayyZ+QnkYvUTB+5p1ITxWAgeXvekTVRz1f3kwDkn6mNBV1CUB1RlMVxklRbwA+cKsmo7csbVFy+SGUnBki5v1vB8umA0EZ09p1hSAEABmIO5/pGnpagLSFDfbhxgoWRZU65Lk8EuPVSo+WSYhMBAI8QXMX4gKiD101MpBWrQevARjK3tEsTCoK2sn7o+p5xocTWmehcgqIWO8VapFwwffeMPXYROSoOAUn76S4HXcdIy3WSytPB0Ojqr/z5NJR44Vhyob7RVVY0p8oIHE/LrAacCyS3K0/iSS4AI1eBqebJzMtWYqUB3QyQ7B4S7ZtYyaVRU3mKyMaTHzLLAO23GNVS45KmJGYEHgRb+sZXF8N9kgrlGwdxa1mIDh4zUrEC5It46QMVZU8B+BXeso6utcshsqNz3iySdvGMFVzFrWtWXJmJPJgdB0gOmxkJzZsy1MGIL945Tx6xFWNlLdwJWAx133bYwVjU1uXT0sq28bhcqhmrPdSVHa/w8oZDHpkv92tJC9wfQ9ecKsHxhftAEryu50sC1vCHnaPCJk/JMBSVFBYps5GgD6wKgmswe4dm0lGzGBzRdqSUpSUAnc5+GkMqRJUUzQkMyrAi4Vck8tLCOVTZU2SoJmpUhWuU2tGv7H9oSQZRZkgkXAUptm0J8YbVZLVpmzNf0ijDXWM63GVA5DMCRowJJu7O99IRV1Kffax3L+ke9pSFK9rrmYi6TooJIts1x0ML6zHFKTlBZIhFzllqX0GU17Jw29R5hCTLHtFhaGPdUzBiLZuUSxjFRNlkhIGZtgb9Yzye1y5SMnvXGrszvpxt6wAjFnUpRbKpROXUaxJScYYiGunk5a5fQPk4cFq75KeY/OC5GByxrNUrfupYt9YFTWJNxa2l/SL6GqbU9DGdTxsG5Txya7B6amkpK0JzcXBUeNhsYKxmllTpKkoLKIzIaxBOn+zyjH/2oJbOXHLy2ghNetRSqWvNmsGJfT3eILXvwjTDqNsadjHPpp515fuI+z+DTitSsrqANnD8yOMaOgnrQWUCk8w0XYbRzEH2ku5Go3hzPBmIebLI0v8ArSLjQpPVw/sBd1Lbw+C6jxNbXDjrDCTWJWHUn6xlUqKSyXbnDClqnEPhZKOzMk6090OjIBDpPgYswhN1HoPrCmWtRsTbjD3C5bI6k/T5RphJy7CJLCC4+j6PoaKPzQZF3MCVhhxUS4qw7A5tSvLKQVHc7DqdBCwzNKTDrA+zVRVH91LJTutVkDx38Hjp/Zz9mkmWy6j96v8AD9wf+XjGxqJYQhkgAAWADAdBBqPqCZDsZ2ZRRBRJC5ymdYFgncJfnDytqwhL2tv84+p/cQ+rP5kn5xOZMSAFKZmu9wQ51hKY/BRheIEtnSe97rA+fSG5W2sLqDHEzUEBPeSb5eD6xVUYombMQE3bNm2IIsLHxioWrGzLlW291gaAhRZaRl4EiEuPYAkEKksCfuksCeR2MWVhNsvK0LMUxCbMzSygF8mVb3SwOZg29rvxgJttP1DhHDTXACvA5+vs36KT9YdYQpSHlqSQQBdixJ1b0jI4hi06nXLClnKoh+V9Y11B2xQA05L/AMSW9RCYTSfm2HWQk4+XcKnFR0SXSX0N9g3rHq6ZbPqN9QR4ROn7W0izlQpWf8OU28dPWJVuKTG/dICh/MHHhv4GHOUec5EKM+MY9zN47TkDNmyM93b+sI6Na56Wzd3vMRbMU/L6Q3rKULUo1ABQSClJ87+O3KAcUnSwkBKcgBdJT3dOEInLO7NdW2EitFeAQiaXGpJY66HwEHYv2YlVEkzacgTACe77qiNiNjzHrGRm0U5QMwIK0ubpHDiBeCuz+MGUsBROV9NPjEhPC8y2NrreNVct12CcFnqmI9nMJIYFKs4TlIsAXuTCWtw/2S2K8wZ3Fh06x0CmVSqR7RIlBfe7rpzeDtfrC2sopE8lAcLQdUpKvDuhjbbnDdPl5QEb2pvZr1MSZyXGUWDb3PG/CGNDigVMQJ0tC0DunMHIBs+Z3JHEmCca7PJSQmWJuc3b2UwA20BIieF9iqpbFaRLT/EQ/kITOyFXMh6uhOOWAY5Lky5v/pyogbC4B3Y8PPrBtJjU8ZRlOUXAvbnGppOxCA2aY/IaQ9o8Ap06pzdYyyvpsfKX7ipdSoxxhyOc1NPMqTmzd4Oybkqe4AEfUvZyoIuggx1+kpZI9xKR4NBfsgNo3VdPCcNpZ9jHP4lOOyjj3OPzcBmgtlMtPAl/j+rxbT4VlF7njHVZ9EhYIWIRqwJlFrpirOkzwyo/EG+Tm+N4StWUpSTxhRNkkgMjJlFy5JUeLH5R2VGFJ3iFR2fkLDKlpMFHp3FYQa+ILho4zTzZqiQh1EByNbdIvp8VJDNfjHT5nZOTmzJSoK2KTfRt3jPzexCJbkBbc9vSKspWN0Nh1sJMylNMUtQDxtsJ7PzpmWYlaUPZRa+uraabxHDsDQk6DrG1wrJLT7wHL8ozwhDVmbwl88E6rq5NYgHHD0t3bHjHqJDpuyuoiQqQr3QpTcP6xYFk/dUPL6x0I3VS/K8+xxnGS5ElThaRdLjV7adOUCroyNr8ofrWRsR1EDzK1mgJOr1GJzAqDgekaGlQyEgcBCgVQJ0h0gMAOQhlMoyWULsznc9j6Po+hws5fgPYUrZdQ6RrkGp/mO0b6hw9EpIQhISkbAN/WFUztEX/AHUp0s7lQ+HhFCu1C9paX5kxkfW0R7/ZmpdJdLt90aUiB61LoPQwhRj08h8qDdtx5wTMxWYAykIJLt3m20vvrEXXUvv9in0li/8AQD7U6QQQ2UDyEIqzFFy58suPZ3zJYEEEEb8z6QaAoOAksbsWtxEVz6QKSVKIHBjfyO/SM/4qDXJqVEk+CVGpKVZ0ASwS/duVeZ0g4YnKzXTc3fj5QkqJSgAUklNrsQbtCutmrlpJIBGmYfA8IGN8eEw3Q3uzdyaiSrcp9Yz3avHF0rAoQUqHcmAljyPBQ4GMnLxgvrGnMppYMwZ1DvXD5S1svO+sNjNy2FupQeWYoSZ9bOdQISA+ZQIDfwwfW4TNCWkqUoji0PsNnTFe1KwUAKKQCLsEpLjxceEES1XZIubtuesW4hKbBMKwBaJJUFj2qWUr8JD3HHhflDuhme6X4bxOjC5Sx7VLBYI4ggjj4iFVKVpWpCg2VRFuANj4iLwuAG2y3tDNTLqsqiTnQlVzbgw5OIESmRNJ9ogrBFmLMdrwf2glypqpKlSytQS1lEMAzaawHJw1h+FOrPFYy/kWnhfMRUaplPMMouymN+GxH62jVUmHBdjd9S0F0VAipyZheVmYjgoix8R8Y0cmgCQwYD1gq6U9+xLup7d+4poMFp5ZcSkqWdyH8gbQ4XXFIOUO2raCBcRmCUju+8bPCmTVEDK+usYet65US8KGz9V9iVUu1a5b+4wnTysupRP624R7NsA3xgITYgtXOPO3WPDb3b7myMOwQJphnhiHIKmI2Gp9NPGEgmQTTTGILt0hfRSULVKSyS6GY4RrBLHAeUVKlZTr3T6H6RBNegpzZgw84rNWFIUW+ngY9rO6lLMWs4ysfL2OOoT7oLUOXjHylR5T+7ffjEV2jXF5WRTW+AcyrvHhRBDiIqMTBMgq0wHXAKADaa/11hgtMKsRWbJGpjH1dvh1tmiiOqSA5UoPcsIslnYbwJ7aLZNRlLiPGztd005cHW0aVsaqklBCWHieJggGEdJipNiE+KiPk0NJVSkltFfhOvhxHSPZdJ1FM4JV7LjHBx7app5kXqUCcpa92gKvoEqDpDKGjbx7XUecpUFFKk6ERUqompYEJKQ5Ut2s3DYxLpZbjZDbs1v/ACsP6EguHF7+n95FiJxSwTxAUN9WJHEco1MYylWkpB+8Fgk8A/DhGwVMA1I8xAfD7XZDLD6mGmRKPo+j6OgZTASyzaAeF/rrBUwFLHhsAPBonSkEJcd7XTQ7t+t4jMRnU4u2oPxjzaW3udpy3BhVhS1ZrHW978OX5xaieWuQAH6jm3jEZgQ6mI5xWZStAbbWfbW3MxePR59i9n2weKmh2F1aXDsN/HrBCOaWFvy0heumLghduLkcOUEU0kANqeOoLNu/KAjkKWAtb3sluGZyeWnjC2rkB8wdALZhwv8ACCkzilOw4eNy8ViYopI3a1rEHUQcmmio5QnHZymdCpagFIUFMMzKAN0qBe/NxB8xWe3UNA6AU3Avv57RPEZrBKyX0Bbpb6Q7p+paemZVtWrdHvswGBVr8h8YoUuWnWaEPqcpVzD3G8CYpWgJdCmtdPxLxmaqeVW4+kaJ2a1iPBKaMPMjoNROSqSEGahTEFCw4vulQ6adNYDxehm5cyZqQVMLpKczMPeCi1v4YAwmmkIQUKmEqUzkpSpL8hq3OKsYkzZIStUwTJR7qVAm27KG35QnU8bDFVHVj/rkCm4jVU6ymdKDsCCCVAp2KTuPnrFyayoqGCUK8mEaTA8SRNkkLHuBgrcOWcehbeDZS0yj+8l5FEO40LakCNEFGa5M1jdbxp3GPZ6nEqUE3zG6n4w4TGbXioQAomxLB4aSasEO4biDGuFkF5EzDOuf5miFfJch2sS3O0KZ84PcDyhrPqUkWMKa+Q5cxj6uhTWqHJo6ezG0gGfPANor+0RObKVyIgRUs7CPOX9JNPOPsdSE4tBP2mJJqTAISrgYvk0y1aCM66ax8JjG4LlhqZ5h5g1WpRY3SzbeEC4fgylJZWjvD6Rh4QGDCOx8P+FXQsVknhd16/I5vU9TW4uK3YamaOMeTLh4pSiJqS28enOURj6PnjwmIQkpiLxnsRBCxYb69IeqhXiMt4ydXT4teB9E9MhKvLfWBlT8pZ4sqZR2gOcUx5e/pmu2GdiuSYSKyPjVQrK2jwzIzrVwN0oeSsbmp0Wehv8AGKqnF5kwMpTjgwHwhOFQypJLMdTw28Y3UePZ5dTx7iJxrhvhZDKJSloXLQm/vKUeCQWGloXysBqStSqT2YLgPMWbEISVAJyH1jTqqFLKSbAEEDbqeME9nqfItd3780/9SE/FKo9D01PhLCef9HNtt1ZEUinxwf8Au0xHBQH+WXDIf2xww/znxqYiVRrwZtXyMQJCVjMFNezgt4aRJSlSw/vbBufGPFSbgJfKNyNLeRiK5ZGq0tr+hpHnOO31Ovz3Bq5BIdKQC1hdJLdd9ucTwfEFlsyCNfeYG3Hy3jybh5WsLMxmfW4/Lg8H0ElAAB25kj12iQrevKePqXKcdOHuRmrBcgd2zhrgjfT9PFUypa9vC1994YeyAGo1ccn0eAK2jJTqCp/I8APOHSUkhUXFspp1mZbKE2KXPXVn6XYRGbIKQRa33gCebXgiklZWCrhx6aRbWBO7nZtzfQcIHT5d+Q9fm24AFTCUKG7MLgbuQOMKcZmkyFqyhDEFxuBcjXUgGGWIVacozAhQcA7k2sNnjJYtjeYZCwvfqd3gY15afI+tZ7C6rmlQYfp4ZYJPlyu8R3jvwhdMqRsPSJyWYQ55Udh2z5NJiFIKpKZkpSUTAMuVTATH/i2UL6+kLRSTChdPPKpRVlKSbpJCgQXBYpPEGIUaSoDvhAfd78dIKxWfMly5SUlKwCWmJd0cUl9AYGMm3vyTGFhP+PqH4XgEySCFzZZQoD3SQXBBAOYAXHOH+KV7SkoVLKjso9PukW9Yw6cUcMT4RoKCpWZBQsd0lr6hwcqhyffnzio3uMn5cZF3UN4lJ5+wBj0qcUJWmUoyg5KknNl27wBcBhrpB/ZfECUZSeXnuPFoAwXF5pChLBUrLZA+89m6cYhRYNVUyDNmS8qRzS45sDpBrL86XHJJJaXXJr5Gtm1hQLpHgOf1gg95Lt1YPCfCVqXlUpBUlZIfYMLP170aahni6QkAJt5WjoVT1rJyrY6HgVJlC42idNQIBe99jtDRdEAGCQXuSI++wpAJNh10g9HqhfiejKJdFLO0EyEywWSLwrq+0EiQ4T31gEsHZxs8ZvEO204izIfgB8TeFz6muHG7+Q2HTWz+S+Z0WXM5QSVxx5PaqeC+c9HLaRae2FRtMOgA89b7wK69fpYx/DpfqR1oF4lYxyCV2pqszmcq/P4Ro8F7brSQmoDg2zCx684KPXQb8yaAn8PsS8rTNwlEfKlcIqpKtExOZCgoGC0F42JprKMLTTwwRQitdOCLljDAiKjIEWTIjm0cBTcKSdo0qqTnFSqUiAlXGXKDjY1wzLHA08Ij/YSY1H2c8ItRRjeE/hKv0oZ+Js9TKowYDQQdLw8p+6fKNEiQkaCJqIEMjRCPCAldJ8iWqkZSCNCAfrF/ZsuCrilJ8VrmTfgtMU4jWd1am91Cm5WeDMBlZULHBQT/AMuWiX8UGD7g/wCIzilRvF0UK1ggDFSqoSu6tLNw+nzj1Kioq7qgNBYiLqiSSoAhJIA1G2rxZNLDmf1ptHm4ej7HabXblnoKWDpLXHHxHrE105KTlPg1vCKAHSNuEXopxqFHyHnDVl7YFPC7gqJK8xcFt+Btw9YnUXuLN67P1iyZMcFKlWINuIPOBUTUgMNn1Guo1ieVLAW73PMzFrqvqx8ojO9opLAjKbMXs/OLlzQBpfkRFNPTTpjBIJTxLhI8d/CJh8Lf2Lz3Zm8Uk5bKU2vT84x02kXMUoJSVKL5UpSSTwYBy31jslN2Vln+/wD3pLWuE6v1MO6SnRLSyEpQngkACNVFE1u9iS6yMVhLP2OT4V2MrVywFS8ltVqSGfk+b0hxS/s7mgfvZ8tI/hClfHLHRM3jFqRxjSqYszPrLFxsY2l7CSUhlTpiugSnj1gz/QqkIYiYeswj4ND+opx92362iMuU2pivBin+VAvqbGvzMzUz9ntIfdM1PRYPxSYvT2RCRlTOUUENlXqByUNPKNCVtziwKi3VXLlFfibv1HO67siuUlSpctSVJBKTLWVAtdik94E8RA+FYxUMAtClAum4Y2F0kHUh9CHvHTXiuppkTBlWkKB4/rlAPpv0sausbWJrJl6WZLnSck0ZGLhSGBSfAehh2iVlULkgjlfmbQomdmVy5i1Sl5pa7mWdQq107Gz8IFVjUyUgyklJWR3c/wB2+rHXkIXW5VS0yX1/v9RJRVn5GNsaxyXTgJV3phYBI1vo8ZLF8UnKvMdI+6B7u7EcRF1C4Exc1QWpVwoXsFEFgeLKudhtGfxepzO6niWTc/b0/vIyuuMHhc+v+vQVV9YouQ7DU3YcH4QtM948mSlrUQkKUeCQT8Irl0UwlsqgeYIilGMUaU5PZBH2iPUzucEyMHL94geIhxS4HKJAMwOYRK6tbLcbhrliWXOg2RVFxoW0e8OF9mE3yTEqs9n+kJ6zDFyzv+UDri/kDzwPMPxycggIUyeFi19n08I6HgmNJnJDHvAXSdf10jj1PP0Bhnh+JKkrTMSdDf8AP+Ew6q2VT24EXUxtWO52T24iaFvvCPDcRl1EsLQWO6eH6+Ygj2pEdSNiksrg5Eq3F4fI1zB2jxS9t4SzcUynTnA39u8Ijtiu5arkzSBPGPCWhDLxaYrRJ8Q0B1+NoRdSsx4CBd0F3LVMmzSTaltL9IzWK9pMhUmxJ2Fwnx3Vz5RnMS7TrWMqe6ngG9eMLZDkuYzzvc9o7GmHTqO8jVUFcqYhSCffXLS/JSmPpGuwW8lKvx5pn/MWpf8Amjn2HzCFA/hTMX/wS1FPrHSaSVkQhP4UpHkAIfR+UTfjJbAy1XMEwIrUw9GcyIlZTZzm4hiG25xeiUVP3r7dOHGK11wYDLyDk+MDKpFEPcBtiPFx4R5jK/xWf3O3h93gIlKDs/JtoIRLI7xuGuAW8oGk0xs4HDrzYwRPkgX1GnS0HH1aBljOEwectCwQ7EMxc2bbhHtLSFRygAkeQ5n9bRfKw0rI7qQLE/n9IcSUJlhkgDjpcxoqolN5nshU7VFYiUyMMQm573XTTVt4OEUKnx4Z4jetMeDI9UuQkmPP1eBVVI4twvHk2fszjrFuaK0sLVOA1IiSZgOhhWjIW/TQQCkaHyio2N+xbggnPxj14HVVBo8RVAxepFaWFiPjLfQtAy6gCJyZr9ILUuCsPksUkiJCIz5lrG4b1tFcqZBZSeCsPASlUJMf7NSqgiYGTOGivxBvdUOHPWGxVvwiSJgIHOJJRktMi4SlB6onNsRm+wQqWpOUv3uL8rs3xeMhiFUFXEdX7b9njVSc0sD2yLp/jG6D8ufWONIWpCnI7wfuqGm1wd+UY5VaNv2OhRNWLPfuOsIUUpbdRdTeg8PrGvk4gCkBQBb1tpGHoKkqUSokk6mHEqoYX6RknHzPI9jWtwBFR35S0y5m6DZKr8vdPS3SEVVQTpJaYhSebOP+IWgxVeUtrqNOJtDek7RrSMq2UOBvyg4yj3FvX2EtHiqkMlJbjz6w7lYshYyzkhY56jodRFVQiiml2VJUd0aeKdPKBv7GH3KiUr+YKSfnETS4ZHh8ojUdm5cwvJn5H2mp8u8n6QKOzNUklpYmJ4y1JUD4PmbqIYDBKgJBQUTdQQhTm2hLs78oBmz6iTqianqlQ9YLfHBE23sxh2fl1NPNA9hN9nYKzIVodbgWIv6RocSNQkkS0KYEMu9+FvGMDO7STHYLPnEVdo5re+T4xSlJJpZ/f+CTrcmm8GyV9tIuWH8ZQB8XgeYZcq86aVK1AQGTfZzc+kYqbjM1RJKzfnAkypJ3i0pP1+ryTw0ufsjUYx2mV7qLJ2AhV9oUpsxtr4wtlq4wdTKceMMUO7I2ksIIQL2hnTo4QBL1eDaV5lk6Pc/TnDIrOyESY6wmSSu/3hLT/wAyckH/AKQqOlxguzqM09I//UeUqUfTMsRvI3wjpikYbXmR9AS1XMGwtmG56mDQpmQp8VSzu50fZrvFqauWouEgufxc78hGEnqdLOYrpcRUh0jRo8xFSaPTPp4vdHQUVGVRdQtoNx15wTTTvaEBB8fUxgV4qQAUBlMxOpJ3jRdgaqYtcz2gdk2O4cix6/KHUxcpKL4yZ76dEHM2Vkhh/WBp0yLlmB5io6zisYOUnuUe1IiBqgOZicwhoX1MuESi0thsWnyFzJz6AcvygUT1pca8Bct6QHMW178vKPlzzxychfbeF5GqIyFXa6/TeJ/aknRRfoIzNVONyXv4wKmpP8qRE1l+Hk2K55G1uPCISpr6H6whlVJKWBJLFiOt4uk1JAAKnaC1A6B/KrH/AF8Yul1TbgxnU1Ks33dBt8ImKtmuNW/qItSBcDWSKwEEKFt+YaILPs77fERlV4sE2tHq+0xCWbQPeD8RdwfCfY16KgG4Mek8Yy2H40FpCrcx5Q3pqp/zglPIEq2hymcN4zHa2glBQmmVLVnsSUJJzau7bj4Q5mq7ijowfyEAdqZgVQqVwyKH/EB8CYuzeLX1JVtNfsZE01Mb/Z0j+UqHwLNEZlDIV7pXLPUKHrf1hcivfo0VS8QDkWcWf9cIw5OhpYcvB1AOmalW9wR00f8ARgWfh09IfKFa+6oH0d/SPDiiCzZuGuvXyiYxN7B7i/0gsL0K8wjq6haD3kLR/MlQHrA0nFC+sa0Yj3bqfkL3ezcPzjybQyZt1yUPupPdJ8UtBqMH2J4skJKfG1DRRBhtTdrJyQD7Q9Hiqd2WkkAp9pL5g5h5Kv6wPP7LTReXNRMGwPdV0a49YngR7Au1PlDj/SrP/ey5Uz+dCT8RFUzEaNWtJK/2cyfgQIzy8GqgpjJW/Jj5MYhUU82WMy5S09UkA+LNF6JLuROBpRMoCf8ACgf7yYP80VzhQDSm85kw/OM/KnW8PKC5BeKxP1/4J5f62NpaqX/64HVUz/yiOI08r2SpskFJRdSHJDPql7vfSFgNwNhc/KHNGHSoDg3qIuMZakslSaSyLKCkXMup0pO25+ka7DKIJAADARCgo4bqlsg9D8I6MK1Ew2WNlfY685/4Ji/Fc1h6IjcPGH7Nd2avkiWnyS/zjWyp0MaESe4XC9SbmDwYSLr2JHC0RAnFhU7ENEVTxBNbrAZjhOCTPUQnlFqKzlGy/Z7VArmJH4AT4Kb5xho1/wCzX++m/wCrH/cIOqCViaE9VvVI3ilRTMic3URE6x0WcVC2rmsdYgkuAYpxPWL6b3B0hEXl4HPaOQeqlWeFVSC/S5h0qFGIwu2KGVsDE57W84qmh3DsPjEPqfjFc6E5HYL5UxtzZz6cBH02e19YoH3enzimb7sEigs1uzN1iuZUlTPCwRZLiy8DiqkESgo6ggwnrZndZ7n4Ro6z/DjwjI13vRclgqvcbYVOZMaegque0ZGl0jQUu3hAwkSyJrJVSCnXhCntPiYTTFAykqISxva7kdLF+kVztPGM12j98dPnB2WPGBdVScsiKau8DmY28XnUwHP0HhC4I2sIlzAL7taCETQACSxItvaF2w/l+sGI0T/IPhBNC8jKQsMCpgdvrF0usPICEp9/wTB0nQePxMQFxG0qr4l39OMMEVZAAGmn5xnZeioOV7og4sVKIwnV+pDnVr9NeTmDKKr1B0a4Ufe4hjYvwhFhfuJ6/MQyotT4/AwcecgSW2DPdq8L+zzApAIlru34Ffh6biFEuvG50jY9vv8ACj/d/wDcY5oPeMM0plKTwh8nEXsm8bHsrRqUCVC5jG4JrHTez3uwdVazkC2xqOBnT0zRXjLpkrbVrfE+gMMExRXao/m/yLjWZFyYOtx37NMWhR75IVZ2yqSCG42t4RZL7dpDd4jqDGf/AGl/4xP+olfBUZDjF6mR4O84D2/kTEoSpYzGYmWToGV7p87RGtUfaL/mV8THD6D3Ff6yV/3iO3Vn94v+ZXxMWi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0" name="4 CuadroTexto"/>
          <p:cNvSpPr txBox="1">
            <a:spLocks noChangeArrowheads="1"/>
          </p:cNvSpPr>
          <p:nvPr/>
        </p:nvSpPr>
        <p:spPr bwMode="auto">
          <a:xfrm>
            <a:off x="1285875" y="3571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4101" name="5 CuadroTexto"/>
          <p:cNvSpPr txBox="1">
            <a:spLocks noChangeArrowheads="1"/>
          </p:cNvSpPr>
          <p:nvPr/>
        </p:nvSpPr>
        <p:spPr bwMode="auto">
          <a:xfrm>
            <a:off x="1357313" y="285750"/>
            <a:ext cx="62325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400" b="1">
                <a:solidFill>
                  <a:srgbClr val="0000CC"/>
                </a:solidFill>
              </a:rPr>
              <a:t>Contenido de Colesterol en los alimentos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solidFill>
                  <a:srgbClr val="0000CC"/>
                </a:solidFill>
              </a:rPr>
              <a:t>(Ejemplos)</a:t>
            </a:r>
            <a:endParaRPr lang="es-AR" altLang="es-AR" sz="2000" b="1">
              <a:solidFill>
                <a:srgbClr val="0000CC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57250" y="6286500"/>
            <a:ext cx="7007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Los alimentos de origen vegetal NO POSEEN Colesterol</a:t>
            </a:r>
            <a:endParaRPr lang="es-A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>
            <a:spLocks noGrp="1"/>
          </p:cNvSpPr>
          <p:nvPr>
            <p:ph type="title"/>
          </p:nvPr>
        </p:nvSpPr>
        <p:spPr>
          <a:xfrm>
            <a:off x="5286375" y="1357313"/>
            <a:ext cx="3643313" cy="4714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l Colesterol…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¿Cómo ingresa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y sale 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del Hígado?</a:t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</a:t>
            </a: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En el hombre, el Colesterol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No se degrada 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-Ingresos y egresos deben mantener un equilibrio</a:t>
            </a:r>
            <a:br>
              <a:rPr lang="es-ES_tradnl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/>
            </a:r>
            <a:br>
              <a:rPr lang="es-ES_tradn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</a:br>
            <a:endParaRPr lang="es-AR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1" name="Picture 2" descr="escanear0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3929062" cy="67151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072063" y="285750"/>
            <a:ext cx="4071937" cy="95408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METABOLISMO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CuadroTexto"/>
          <p:cNvSpPr txBox="1">
            <a:spLocks noChangeArrowheads="1"/>
          </p:cNvSpPr>
          <p:nvPr/>
        </p:nvSpPr>
        <p:spPr bwMode="auto">
          <a:xfrm>
            <a:off x="2071688" y="1143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pic>
        <p:nvPicPr>
          <p:cNvPr id="9219" name="Picture 2" descr="Fig 21-30.GIF060                                               0000691BSumanas' Hard Drive            B4EBCDA7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143125"/>
            <a:ext cx="5715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4 CuadroTexto"/>
          <p:cNvSpPr txBox="1">
            <a:spLocks noChangeArrowheads="1"/>
          </p:cNvSpPr>
          <p:nvPr/>
        </p:nvSpPr>
        <p:spPr bwMode="auto">
          <a:xfrm>
            <a:off x="6000750" y="20716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1800"/>
          </a:p>
        </p:txBody>
      </p: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5572125" y="4225925"/>
            <a:ext cx="35718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/>
              <a:t>Los C negros derivan del grupo metilo del Acetato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s-ES" altLang="es-AR" sz="2000" b="1"/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AR" sz="2000" b="1">
                <a:solidFill>
                  <a:srgbClr val="FF3300"/>
                </a:solidFill>
              </a:rPr>
              <a:t>Los C rojos derivan del carboxilo del Acetato</a:t>
            </a:r>
            <a:endParaRPr lang="es-ES" altLang="es-AR" sz="20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500563" y="928688"/>
            <a:ext cx="46434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Origen de los átomos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 C del Colesterol</a:t>
            </a:r>
            <a:endParaRPr lang="es-A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714500" y="2714625"/>
            <a:ext cx="1125538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>
                <a:solidFill>
                  <a:srgbClr val="C00000"/>
                </a:solidFill>
                <a:latin typeface="+mn-lt"/>
                <a:cs typeface="+mn-cs"/>
              </a:rPr>
              <a:t>Acetato</a:t>
            </a:r>
            <a:endParaRPr lang="es-AR" sz="20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643313" y="5324475"/>
            <a:ext cx="1943100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C00000"/>
                </a:solidFill>
                <a:latin typeface="+mn-lt"/>
                <a:cs typeface="+mn-cs"/>
              </a:rPr>
              <a:t>Colesterol</a:t>
            </a:r>
            <a:endParaRPr lang="es-AR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225" name="9 CuadroTexto"/>
          <p:cNvSpPr txBox="1">
            <a:spLocks noChangeArrowheads="1"/>
          </p:cNvSpPr>
          <p:nvPr/>
        </p:nvSpPr>
        <p:spPr bwMode="auto">
          <a:xfrm>
            <a:off x="714375" y="1214438"/>
            <a:ext cx="359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Los 27 átomos de C provienen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/>
              <a:t>de un único precursor</a:t>
            </a:r>
            <a:endParaRPr lang="es-AR" altLang="es-AR" sz="1800" b="1"/>
          </a:p>
        </p:txBody>
      </p:sp>
      <p:sp>
        <p:nvSpPr>
          <p:cNvPr id="11" name="10 Llamada con línea 3"/>
          <p:cNvSpPr/>
          <p:nvPr/>
        </p:nvSpPr>
        <p:spPr>
          <a:xfrm>
            <a:off x="714375" y="1214438"/>
            <a:ext cx="3643313" cy="642937"/>
          </a:xfrm>
          <a:prstGeom prst="borderCallout3">
            <a:avLst>
              <a:gd name="adj1" fmla="val 16627"/>
              <a:gd name="adj2" fmla="val 886"/>
              <a:gd name="adj3" fmla="val 16627"/>
              <a:gd name="adj4" fmla="val -16292"/>
              <a:gd name="adj5" fmla="val 100000"/>
              <a:gd name="adj6" fmla="val -16667"/>
              <a:gd name="adj7" fmla="val 200600"/>
              <a:gd name="adj8" fmla="val 22068"/>
            </a:avLst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2 CuadroTexto"/>
          <p:cNvSpPr txBox="1">
            <a:spLocks noChangeArrowheads="1"/>
          </p:cNvSpPr>
          <p:nvPr/>
        </p:nvSpPr>
        <p:spPr bwMode="auto">
          <a:xfrm>
            <a:off x="214312" y="1556792"/>
            <a:ext cx="8501063" cy="3970318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/>
              <a:t>Todos los átomos de carbono del colesterol provienen del </a:t>
            </a:r>
            <a:r>
              <a:rPr lang="es-PE" altLang="es-AR" sz="2800" b="1" dirty="0">
                <a:solidFill>
                  <a:srgbClr val="C00000"/>
                </a:solidFill>
              </a:rPr>
              <a:t>grupo acetilo </a:t>
            </a:r>
            <a:r>
              <a:rPr lang="es-PE" altLang="es-AR" sz="2800" b="1" dirty="0"/>
              <a:t>de un </a:t>
            </a:r>
            <a:r>
              <a:rPr lang="es-PE" altLang="es-AR" sz="2800" b="1" dirty="0" err="1"/>
              <a:t>Acil-CoA</a:t>
            </a: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s-PE" altLang="es-AR" sz="2800" b="1" dirty="0" smtClean="0"/>
              <a:t>El </a:t>
            </a:r>
            <a:r>
              <a:rPr lang="es-PE" altLang="es-AR" sz="2800" b="1" dirty="0"/>
              <a:t>agente reductor en las reacciones de biosíntesis es el </a:t>
            </a:r>
            <a:r>
              <a:rPr lang="es-PE" altLang="es-AR" sz="2800" b="1" dirty="0">
                <a:solidFill>
                  <a:srgbClr val="C00000"/>
                </a:solidFill>
              </a:rPr>
              <a:t>NADPH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s-PE" altLang="es-AR" sz="28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PE" altLang="es-AR" sz="2800" b="1" dirty="0"/>
              <a:t>- Los tejidos más activos en esta síntesis son: hígado, intestino, corteza suprarrenal, gónadas, músculo, piel y tejido adiposo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  <a:solidFill>
            <a:srgbClr val="00B0F0"/>
          </a:solidFill>
        </p:spPr>
        <p:txBody>
          <a:bodyPr/>
          <a:lstStyle/>
          <a:p>
            <a:r>
              <a:rPr lang="es-AR" b="1" dirty="0" smtClean="0"/>
              <a:t>Síntesis de colesterol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s-AR" sz="3600" dirty="0" smtClean="0"/>
              <a:t>Se divide en tres fases:</a:t>
            </a:r>
          </a:p>
          <a:p>
            <a:r>
              <a:rPr lang="es-AR" sz="3600" dirty="0" smtClean="0"/>
              <a:t>Síntesis de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activados</a:t>
            </a:r>
          </a:p>
          <a:p>
            <a:r>
              <a:rPr lang="es-AR" sz="3600" dirty="0" smtClean="0"/>
              <a:t>Condensación de los </a:t>
            </a:r>
            <a:r>
              <a:rPr lang="es-AR" sz="3600" dirty="0" err="1" smtClean="0"/>
              <a:t>isoprenos</a:t>
            </a:r>
            <a:r>
              <a:rPr lang="es-AR" sz="3600" dirty="0" smtClean="0"/>
              <a:t> para formar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.</a:t>
            </a:r>
          </a:p>
          <a:p>
            <a:r>
              <a:rPr lang="es-AR" sz="3600" dirty="0" smtClean="0"/>
              <a:t>Conversión del </a:t>
            </a:r>
            <a:r>
              <a:rPr lang="es-AR" sz="3600" dirty="0" err="1" smtClean="0"/>
              <a:t>escualeno</a:t>
            </a:r>
            <a:r>
              <a:rPr lang="es-AR" sz="3600" dirty="0" smtClean="0"/>
              <a:t> en colesterol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5518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975"/>
            <a:ext cx="8686800" cy="1143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" altLang="es-AR" sz="3200" b="1" smtClean="0"/>
              <a:t>Biosíntesis de ácidos grasos (palmítico) Características generales </a:t>
            </a:r>
          </a:p>
        </p:txBody>
      </p:sp>
      <p:sp>
        <p:nvSpPr>
          <p:cNvPr id="92163" name="Text Box 3" descr="Rombos punteados"/>
          <p:cNvSpPr txBox="1">
            <a:spLocks noChangeArrowheads="1"/>
          </p:cNvSpPr>
          <p:nvPr/>
        </p:nvSpPr>
        <p:spPr bwMode="auto">
          <a:xfrm>
            <a:off x="214313" y="1285875"/>
            <a:ext cx="8458200" cy="831850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La biosíntesis de ácidos grasos (lipogénesis) de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hasta 16 átomos de C</a:t>
            </a:r>
            <a:r>
              <a:rPr lang="es-ES" altLang="es-AR" sz="2400" b="1">
                <a:latin typeface="Arial" charset="0"/>
              </a:rPr>
              <a:t> tiene lugar en el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CITOSOL</a:t>
            </a:r>
          </a:p>
        </p:txBody>
      </p:sp>
      <p:sp>
        <p:nvSpPr>
          <p:cNvPr id="92164" name="Text Box 4" descr="Rombos punteados"/>
          <p:cNvSpPr txBox="1">
            <a:spLocks noChangeArrowheads="1"/>
          </p:cNvSpPr>
          <p:nvPr/>
        </p:nvSpPr>
        <p:spPr bwMode="auto">
          <a:xfrm>
            <a:off x="250825" y="3141663"/>
            <a:ext cx="6629400" cy="46672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Es un proceso endergónico: Utiliza 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ATP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191000" y="3276600"/>
            <a:ext cx="2438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_tradnl" altLang="es-AR" sz="1800">
              <a:latin typeface="Arial" charset="0"/>
            </a:endParaRPr>
          </a:p>
        </p:txBody>
      </p:sp>
      <p:sp>
        <p:nvSpPr>
          <p:cNvPr id="92166" name="Text Box 6" descr="Rombos punteados"/>
          <p:cNvSpPr txBox="1">
            <a:spLocks noChangeArrowheads="1"/>
          </p:cNvSpPr>
          <p:nvPr/>
        </p:nvSpPr>
        <p:spPr bwMode="auto">
          <a:xfrm>
            <a:off x="250825" y="3789363"/>
            <a:ext cx="7315200" cy="830262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Consume equivalentes de reducción :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NADPH </a:t>
            </a:r>
            <a:r>
              <a:rPr lang="es-ES" altLang="es-AR" sz="2400">
                <a:latin typeface="Arial" charset="0"/>
              </a:rPr>
              <a:t>(de Vía de las Pentosas)</a:t>
            </a:r>
          </a:p>
        </p:txBody>
      </p:sp>
      <p:sp>
        <p:nvSpPr>
          <p:cNvPr id="92168" name="Text Box 8" descr="Rombos punteados"/>
          <p:cNvSpPr txBox="1">
            <a:spLocks noChangeArrowheads="1"/>
          </p:cNvSpPr>
          <p:nvPr/>
        </p:nvSpPr>
        <p:spPr bwMode="auto">
          <a:xfrm>
            <a:off x="214313" y="2214563"/>
            <a:ext cx="8678862" cy="830262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Es muy activa en hígado, glándula mamaria en lactancia, tejido adiposo</a:t>
            </a:r>
          </a:p>
        </p:txBody>
      </p:sp>
      <p:sp>
        <p:nvSpPr>
          <p:cNvPr id="92169" name="Text Box 9" descr="Rombos punteados"/>
          <p:cNvSpPr txBox="1">
            <a:spLocks noChangeArrowheads="1"/>
          </p:cNvSpPr>
          <p:nvPr/>
        </p:nvSpPr>
        <p:spPr bwMode="auto">
          <a:xfrm>
            <a:off x="250825" y="4652963"/>
            <a:ext cx="8569325" cy="46672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Comienza a sintetizarse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 partir del C 16 y finaliza en C1</a:t>
            </a:r>
          </a:p>
        </p:txBody>
      </p:sp>
      <p:sp>
        <p:nvSpPr>
          <p:cNvPr id="92171" name="Text Box 11" descr="Rombos punteados"/>
          <p:cNvSpPr txBox="1">
            <a:spLocks noChangeArrowheads="1"/>
          </p:cNvSpPr>
          <p:nvPr/>
        </p:nvSpPr>
        <p:spPr bwMode="auto">
          <a:xfrm>
            <a:off x="250825" y="5445125"/>
            <a:ext cx="8569325" cy="831850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Interviene un complejo multienzimático: </a:t>
            </a:r>
            <a:r>
              <a:rPr lang="es-ES" altLang="es-AR" sz="2400" b="1">
                <a:solidFill>
                  <a:srgbClr val="C00000"/>
                </a:solidFill>
                <a:latin typeface="Arial" charset="0"/>
              </a:rPr>
              <a:t>Acido graso sintasa</a:t>
            </a:r>
          </a:p>
        </p:txBody>
      </p:sp>
    </p:spTree>
    <p:extLst>
      <p:ext uri="{BB962C8B-B14F-4D97-AF65-F5344CB8AC3E}">
        <p14:creationId xmlns:p14="http://schemas.microsoft.com/office/powerpoint/2010/main" val="12349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  <p:bldP spid="92163" grpId="0" animBg="1"/>
      <p:bldP spid="92164" grpId="0" animBg="1"/>
      <p:bldP spid="92166" grpId="0" animBg="1"/>
      <p:bldP spid="92168" grpId="0" animBg="1"/>
      <p:bldP spid="92169" grpId="0" animBg="1"/>
      <p:bldP spid="9217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3 Marcador de contenido"/>
          <p:cNvSpPr>
            <a:spLocks noGrp="1"/>
          </p:cNvSpPr>
          <p:nvPr>
            <p:ph idx="1"/>
          </p:nvPr>
        </p:nvSpPr>
        <p:spPr>
          <a:xfrm>
            <a:off x="214313" y="714375"/>
            <a:ext cx="8572500" cy="5162897"/>
          </a:xfrm>
          <a:solidFill>
            <a:srgbClr val="EAEAEA"/>
          </a:solidFill>
        </p:spPr>
        <p:txBody>
          <a:bodyPr/>
          <a:lstStyle/>
          <a:p>
            <a:pPr marL="0" indent="0" eaLnBrk="1" hangingPunct="1">
              <a:buNone/>
            </a:pPr>
            <a:r>
              <a:rPr lang="es-AR" altLang="es-AR" b="1" dirty="0" smtClean="0"/>
              <a:t>Fase I</a:t>
            </a:r>
            <a:endParaRPr lang="es-AR" altLang="es-AR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1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Formación de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Hidroximetil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glutaril-CoA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(HMG-</a:t>
            </a:r>
            <a:r>
              <a:rPr lang="es-AR" altLang="es-AR" sz="2800" b="1" dirty="0" err="1" smtClean="0">
                <a:solidFill>
                  <a:srgbClr val="0000CC"/>
                </a:solidFill>
              </a:rPr>
              <a:t>CoA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)</a:t>
            </a:r>
            <a:r>
              <a:rPr lang="es-AR" altLang="es-AR" sz="2800" dirty="0"/>
              <a:t> (6 Carbonos</a:t>
            </a:r>
            <a:r>
              <a:rPr lang="es-AR" altLang="es-AR" sz="2800" dirty="0" smtClean="0"/>
              <a:t>)</a:t>
            </a:r>
            <a:r>
              <a:rPr lang="es-AR" altLang="es-AR" sz="2800" b="1" dirty="0" smtClean="0">
                <a:solidFill>
                  <a:srgbClr val="0000CC"/>
                </a:solidFill>
              </a:rPr>
              <a:t> </a:t>
            </a:r>
            <a:r>
              <a:rPr lang="es-AR" altLang="es-AR" sz="2800" dirty="0" smtClean="0"/>
              <a:t>a    partir de Acetil-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(2 Carbonos).</a:t>
            </a:r>
          </a:p>
          <a:p>
            <a:pPr marL="0" indent="0" eaLnBrk="1" hangingPunct="1">
              <a:buNone/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2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Reducción de HMG-</a:t>
            </a:r>
            <a:r>
              <a:rPr lang="es-AR" altLang="es-AR" sz="2800" dirty="0" err="1" smtClean="0"/>
              <a:t>CoA</a:t>
            </a:r>
            <a:r>
              <a:rPr lang="es-AR" altLang="es-AR" sz="2800" dirty="0" smtClean="0"/>
              <a:t> a 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Acido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Mevalónico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 (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Mevalonato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) </a:t>
            </a:r>
            <a:r>
              <a:rPr lang="es-ES_tradnl" altLang="es-AR" sz="2800" dirty="0" smtClean="0">
                <a:solidFill>
                  <a:srgbClr val="0000CC"/>
                </a:solidFill>
              </a:rPr>
              <a:t>(6C) </a:t>
            </a:r>
            <a:r>
              <a:rPr lang="es-ES_tradnl" altLang="es-AR" sz="2800" dirty="0" smtClean="0"/>
              <a:t>por la </a:t>
            </a:r>
            <a:r>
              <a:rPr lang="es-ES_tradnl" altLang="es-AR" sz="2800" b="1" i="1" dirty="0" smtClean="0">
                <a:solidFill>
                  <a:srgbClr val="FF0000"/>
                </a:solidFill>
              </a:rPr>
              <a:t>HMG </a:t>
            </a:r>
            <a:r>
              <a:rPr lang="es-ES_tradnl" altLang="es-AR" sz="2800" b="1" i="1" dirty="0" err="1" smtClean="0">
                <a:solidFill>
                  <a:srgbClr val="FF0000"/>
                </a:solidFill>
              </a:rPr>
              <a:t>CoA</a:t>
            </a:r>
            <a:r>
              <a:rPr lang="es-ES_tradnl" altLang="es-AR" sz="2800" b="1" i="1" dirty="0" smtClean="0">
                <a:solidFill>
                  <a:srgbClr val="FF0000"/>
                </a:solidFill>
              </a:rPr>
              <a:t> </a:t>
            </a:r>
            <a:r>
              <a:rPr lang="es-ES_tradnl" altLang="es-AR" sz="2800" b="1" i="1" dirty="0" err="1" smtClean="0">
                <a:solidFill>
                  <a:srgbClr val="FF0000"/>
                </a:solidFill>
              </a:rPr>
              <a:t>Reductasa</a:t>
            </a:r>
            <a:endParaRPr lang="es-AR" altLang="es-AR" sz="2800" b="1" i="1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800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AR" altLang="es-AR" sz="2800" b="1" dirty="0" smtClean="0">
                <a:solidFill>
                  <a:srgbClr val="C00000"/>
                </a:solidFill>
              </a:rPr>
              <a:t>3</a:t>
            </a:r>
            <a:r>
              <a:rPr lang="es-AR" altLang="es-AR" sz="2800" dirty="0" smtClean="0">
                <a:solidFill>
                  <a:srgbClr val="0000CC"/>
                </a:solidFill>
              </a:rPr>
              <a:t>.- </a:t>
            </a:r>
            <a:r>
              <a:rPr lang="es-AR" altLang="es-AR" sz="2800" dirty="0" smtClean="0"/>
              <a:t>Fosforilación y </a:t>
            </a:r>
            <a:r>
              <a:rPr lang="es-AR" altLang="es-AR" sz="2800" dirty="0" err="1" smtClean="0"/>
              <a:t>descarboxilación</a:t>
            </a:r>
            <a:r>
              <a:rPr lang="es-AR" altLang="es-AR" sz="2800" dirty="0" smtClean="0"/>
              <a:t> de </a:t>
            </a:r>
            <a:r>
              <a:rPr lang="es-AR" altLang="es-AR" sz="2800" dirty="0" err="1" smtClean="0"/>
              <a:t>Mevalonato</a:t>
            </a:r>
            <a:r>
              <a:rPr lang="es-AR" altLang="es-AR" sz="2800" dirty="0" smtClean="0"/>
              <a:t> para </a:t>
            </a:r>
            <a:r>
              <a:rPr lang="es-AR" altLang="es-AR" sz="2800" dirty="0" smtClean="0">
                <a:solidFill>
                  <a:srgbClr val="0000CC"/>
                </a:solidFill>
              </a:rPr>
              <a:t>dar </a:t>
            </a:r>
            <a:r>
              <a:rPr lang="es-ES_tradnl" altLang="es-AR" sz="2800" b="1" dirty="0" err="1" smtClean="0">
                <a:solidFill>
                  <a:srgbClr val="0000CC"/>
                </a:solidFill>
              </a:rPr>
              <a:t>Isopentenil</a:t>
            </a:r>
            <a:r>
              <a:rPr lang="es-ES_tradnl" altLang="es-AR" sz="2800" b="1" dirty="0" smtClean="0">
                <a:solidFill>
                  <a:srgbClr val="0000CC"/>
                </a:solidFill>
              </a:rPr>
              <a:t>-pirofosfato (IPP)</a:t>
            </a:r>
          </a:p>
          <a:p>
            <a:pPr eaLnBrk="1" hangingPunct="1">
              <a:buFont typeface="Arial" charset="0"/>
              <a:buNone/>
            </a:pPr>
            <a:r>
              <a:rPr lang="es-ES_tradnl" altLang="es-AR" sz="2800" b="1" dirty="0" smtClean="0">
                <a:solidFill>
                  <a:srgbClr val="C00000"/>
                </a:solidFill>
              </a:rPr>
              <a:t>	</a:t>
            </a:r>
            <a:endParaRPr lang="es-AR" altLang="es-AR" sz="2800" b="1" dirty="0" smtClean="0">
              <a:solidFill>
                <a:srgbClr val="0000CC"/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142875"/>
            <a:ext cx="8929688" cy="6429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BIOSÍNTESIS DE COLESTEROL</a:t>
            </a:r>
            <a:br>
              <a:rPr lang="es-PE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es-PE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835696" y="530120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Acetatos		IPP</a:t>
            </a:r>
            <a:endParaRPr lang="es-AR" sz="2400" b="1" dirty="0"/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3563888" y="5570425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351"/>
            <a:ext cx="5120998" cy="670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1979712" y="33351"/>
            <a:ext cx="1440160" cy="5153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 redondeado"/>
          <p:cNvSpPr/>
          <p:nvPr/>
        </p:nvSpPr>
        <p:spPr>
          <a:xfrm>
            <a:off x="2339752" y="3212976"/>
            <a:ext cx="1080120" cy="64807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Flecha derecha"/>
          <p:cNvSpPr/>
          <p:nvPr/>
        </p:nvSpPr>
        <p:spPr>
          <a:xfrm>
            <a:off x="1331640" y="3387359"/>
            <a:ext cx="648072" cy="32403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4139952" y="3212976"/>
            <a:ext cx="864096" cy="498419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481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8685"/>
            <a:ext cx="3652004" cy="598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148064" y="980728"/>
            <a:ext cx="3096344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latin typeface="Arial Black" panose="020B0A04020102020204" pitchFamily="34" charset="0"/>
              </a:rPr>
              <a:t>FASE II: Condensación de los </a:t>
            </a:r>
            <a:r>
              <a:rPr lang="es-AR" dirty="0" err="1" smtClean="0">
                <a:latin typeface="Arial Black" panose="020B0A04020102020204" pitchFamily="34" charset="0"/>
              </a:rPr>
              <a:t>isoprenos</a:t>
            </a:r>
            <a:r>
              <a:rPr lang="es-AR" dirty="0" smtClean="0">
                <a:latin typeface="Arial Black" panose="020B0A04020102020204" pitchFamily="34" charset="0"/>
              </a:rPr>
              <a:t> activos (5C) para dar </a:t>
            </a:r>
            <a:r>
              <a:rPr lang="es-AR" dirty="0" err="1" smtClean="0">
                <a:latin typeface="Arial Black" panose="020B0A04020102020204" pitchFamily="34" charset="0"/>
              </a:rPr>
              <a:t>escualeno</a:t>
            </a:r>
            <a:r>
              <a:rPr lang="es-AR" dirty="0" smtClean="0">
                <a:latin typeface="Arial Black" panose="020B0A04020102020204" pitchFamily="34" charset="0"/>
              </a:rPr>
              <a:t> (30C)</a:t>
            </a:r>
            <a:endParaRPr lang="es-AR" dirty="0">
              <a:latin typeface="Arial Black" panose="020B0A04020102020204" pitchFamily="34" charset="0"/>
            </a:endParaRPr>
          </a:p>
        </p:txBody>
      </p:sp>
      <p:sp>
        <p:nvSpPr>
          <p:cNvPr id="3" name="2 Elipse"/>
          <p:cNvSpPr/>
          <p:nvPr/>
        </p:nvSpPr>
        <p:spPr>
          <a:xfrm>
            <a:off x="2437562" y="5085184"/>
            <a:ext cx="1198334" cy="64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4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14313" y="1000125"/>
            <a:ext cx="4645719" cy="4801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FASE </a:t>
            </a:r>
            <a:r>
              <a:rPr lang="es-ES_tradnl" sz="2400" b="1" dirty="0">
                <a:solidFill>
                  <a:srgbClr val="C00000"/>
                </a:solidFill>
                <a:latin typeface="+mn-lt"/>
                <a:cs typeface="+mn-cs"/>
              </a:rPr>
              <a:t>I</a:t>
            </a:r>
            <a:r>
              <a:rPr lang="es-ES_tradnl" sz="2400" b="1" dirty="0" smtClean="0">
                <a:solidFill>
                  <a:srgbClr val="C00000"/>
                </a:solidFill>
                <a:latin typeface="+mn-lt"/>
                <a:cs typeface="+mn-cs"/>
              </a:rPr>
              <a:t>II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8-</a:t>
            </a:r>
            <a:r>
              <a:rPr lang="es-AR" sz="2400" b="1" dirty="0">
                <a:latin typeface="+mn-lt"/>
                <a:cs typeface="+mn-cs"/>
              </a:rPr>
              <a:t>Ciclación de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LANOSTEROL </a:t>
            </a:r>
            <a:r>
              <a:rPr lang="es-AR" sz="2400" b="1" dirty="0">
                <a:latin typeface="+mn-lt"/>
                <a:cs typeface="+mn-cs"/>
              </a:rPr>
              <a:t>(30C) mediante la </a:t>
            </a:r>
            <a:r>
              <a:rPr lang="es-AR" sz="2400" b="1" dirty="0" err="1">
                <a:latin typeface="+mn-lt"/>
                <a:cs typeface="+mn-cs"/>
              </a:rPr>
              <a:t>escualeno</a:t>
            </a:r>
            <a:r>
              <a:rPr lang="es-AR" sz="2400" b="1" dirty="0">
                <a:latin typeface="+mn-lt"/>
                <a:cs typeface="+mn-cs"/>
              </a:rPr>
              <a:t> </a:t>
            </a:r>
            <a:r>
              <a:rPr lang="es-AR" sz="2400" b="1" dirty="0" err="1">
                <a:latin typeface="+mn-lt"/>
                <a:cs typeface="+mn-cs"/>
              </a:rPr>
              <a:t>monooxigenasa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latin typeface="+mn-lt"/>
                <a:cs typeface="+mn-cs"/>
              </a:rPr>
              <a:t> </a:t>
            </a:r>
            <a:endParaRPr lang="es-AR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b="1" dirty="0">
                <a:solidFill>
                  <a:srgbClr val="FF0000"/>
                </a:solidFill>
                <a:latin typeface="+mn-lt"/>
                <a:cs typeface="+mn-cs"/>
              </a:rPr>
              <a:t>9-</a:t>
            </a:r>
            <a:r>
              <a:rPr lang="es-AR" sz="2400" b="1" dirty="0">
                <a:latin typeface="+mn-lt"/>
                <a:cs typeface="+mn-cs"/>
              </a:rPr>
              <a:t>Conversión de </a:t>
            </a:r>
            <a:r>
              <a:rPr lang="es-AR" sz="2400" b="1" dirty="0" err="1">
                <a:latin typeface="+mn-lt"/>
                <a:cs typeface="+mn-cs"/>
              </a:rPr>
              <a:t>lanosterol</a:t>
            </a:r>
            <a:r>
              <a:rPr lang="es-AR" sz="2400" b="1" dirty="0">
                <a:latin typeface="+mn-lt"/>
                <a:cs typeface="+mn-cs"/>
              </a:rPr>
              <a:t> a </a:t>
            </a:r>
            <a:r>
              <a:rPr lang="es-AR" sz="2400" b="1" dirty="0">
                <a:solidFill>
                  <a:srgbClr val="0000CC"/>
                </a:solidFill>
                <a:latin typeface="+mn-lt"/>
                <a:cs typeface="+mn-cs"/>
              </a:rPr>
              <a:t>COLESTEROL </a:t>
            </a:r>
            <a:r>
              <a:rPr lang="es-AR" sz="2400" b="1" dirty="0">
                <a:latin typeface="+mn-lt"/>
                <a:cs typeface="+mn-cs"/>
              </a:rPr>
              <a:t>(27C)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>
              <a:latin typeface="+mn-lt"/>
              <a:cs typeface="+mn-cs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50903"/>
            <a:ext cx="3898069" cy="351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6953082" y="1700808"/>
            <a:ext cx="1579358" cy="5760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Regulación de la Biosíntesis de Colesterol</a:t>
            </a: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250825" y="2997200"/>
            <a:ext cx="331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 i="1" u="sng"/>
              <a:t>HMG-CoA reductasa</a:t>
            </a:r>
          </a:p>
        </p:txBody>
      </p:sp>
      <p:sp>
        <p:nvSpPr>
          <p:cNvPr id="202756" name="Line 4"/>
          <p:cNvSpPr>
            <a:spLocks noChangeShapeType="1"/>
          </p:cNvSpPr>
          <p:nvPr/>
        </p:nvSpPr>
        <p:spPr bwMode="auto">
          <a:xfrm flipH="1">
            <a:off x="3500438" y="2571750"/>
            <a:ext cx="919162" cy="431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7" name="Oval 5"/>
          <p:cNvSpPr>
            <a:spLocks noChangeArrowheads="1"/>
          </p:cNvSpPr>
          <p:nvPr/>
        </p:nvSpPr>
        <p:spPr bwMode="auto">
          <a:xfrm rot="-639371">
            <a:off x="2895600" y="2060575"/>
            <a:ext cx="15113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R.Covalente</a:t>
            </a:r>
          </a:p>
        </p:txBody>
      </p:sp>
      <p:sp>
        <p:nvSpPr>
          <p:cNvPr id="202758" name="Line 6"/>
          <p:cNvSpPr>
            <a:spLocks noChangeShapeType="1"/>
          </p:cNvSpPr>
          <p:nvPr/>
        </p:nvSpPr>
        <p:spPr bwMode="auto">
          <a:xfrm flipH="1" flipV="1">
            <a:off x="3429000" y="3500438"/>
            <a:ext cx="1214438" cy="6429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59" name="Oval 7"/>
          <p:cNvSpPr>
            <a:spLocks noChangeArrowheads="1"/>
          </p:cNvSpPr>
          <p:nvPr/>
        </p:nvSpPr>
        <p:spPr bwMode="auto">
          <a:xfrm rot="1550449">
            <a:off x="2987675" y="4005263"/>
            <a:ext cx="1522413" cy="674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 dirty="0"/>
              <a:t>R. </a:t>
            </a:r>
            <a:r>
              <a:rPr lang="es-ES" altLang="es-AR" sz="1800" b="1" dirty="0" err="1"/>
              <a:t>Alostérica</a:t>
            </a:r>
            <a:endParaRPr lang="es-ES" altLang="es-AR" sz="1800" b="1" dirty="0"/>
          </a:p>
        </p:txBody>
      </p:sp>
      <p:sp>
        <p:nvSpPr>
          <p:cNvPr id="202760" name="Oval 8"/>
          <p:cNvSpPr>
            <a:spLocks noChangeArrowheads="1"/>
          </p:cNvSpPr>
          <p:nvPr/>
        </p:nvSpPr>
        <p:spPr bwMode="auto">
          <a:xfrm>
            <a:off x="4716463" y="2276475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5795963" y="3500438"/>
            <a:ext cx="2376487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Acidos biliares Colesterol     Mevalonato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5724525" y="4797425"/>
            <a:ext cx="2376488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Medicamentos: Estatinas (Lovastatina)</a:t>
            </a:r>
          </a:p>
        </p:txBody>
      </p:sp>
      <p:sp>
        <p:nvSpPr>
          <p:cNvPr id="202763" name="Oval 11"/>
          <p:cNvSpPr>
            <a:spLocks noChangeArrowheads="1"/>
          </p:cNvSpPr>
          <p:nvPr/>
        </p:nvSpPr>
        <p:spPr bwMode="auto">
          <a:xfrm>
            <a:off x="4787900" y="4076700"/>
            <a:ext cx="792163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4" name="Oval 12"/>
          <p:cNvSpPr>
            <a:spLocks noChangeArrowheads="1"/>
          </p:cNvSpPr>
          <p:nvPr/>
        </p:nvSpPr>
        <p:spPr bwMode="auto">
          <a:xfrm>
            <a:off x="4787900" y="1557338"/>
            <a:ext cx="792163" cy="504825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+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5867400" y="1700213"/>
            <a:ext cx="1296988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Insulina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5867400" y="2420938"/>
            <a:ext cx="1584325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/>
              <a:t>Glucagón</a:t>
            </a:r>
          </a:p>
        </p:txBody>
      </p:sp>
      <p:sp>
        <p:nvSpPr>
          <p:cNvPr id="202767" name="Line 15"/>
          <p:cNvSpPr>
            <a:spLocks noChangeShapeType="1"/>
          </p:cNvSpPr>
          <p:nvPr/>
        </p:nvSpPr>
        <p:spPr bwMode="auto">
          <a:xfrm flipH="1" flipV="1">
            <a:off x="1928813" y="3786188"/>
            <a:ext cx="49212" cy="14303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202768" name="Oval 16"/>
          <p:cNvSpPr>
            <a:spLocks noChangeArrowheads="1"/>
          </p:cNvSpPr>
          <p:nvPr/>
        </p:nvSpPr>
        <p:spPr bwMode="auto">
          <a:xfrm>
            <a:off x="684213" y="5373688"/>
            <a:ext cx="792162" cy="5048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400"/>
              <a:t>-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1979613" y="5589588"/>
            <a:ext cx="1728787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dirty="0"/>
              <a:t>Colesterol</a:t>
            </a:r>
          </a:p>
        </p:txBody>
      </p:sp>
      <p:sp>
        <p:nvSpPr>
          <p:cNvPr id="202770" name="Oval 18"/>
          <p:cNvSpPr>
            <a:spLocks noChangeArrowheads="1"/>
          </p:cNvSpPr>
          <p:nvPr/>
        </p:nvSpPr>
        <p:spPr bwMode="auto">
          <a:xfrm>
            <a:off x="250825" y="3860800"/>
            <a:ext cx="1728788" cy="7905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/>
              <a:t>Transcripción</a:t>
            </a:r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857250" y="171450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Fosforilación reversible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600" b="1" i="1">
                <a:solidFill>
                  <a:srgbClr val="0000CC"/>
                </a:solidFill>
              </a:rPr>
              <a:t>hormona dependiente</a:t>
            </a:r>
            <a:endParaRPr lang="es-AR" altLang="es-AR" sz="1600" b="1" i="1">
              <a:solidFill>
                <a:srgbClr val="0000CC"/>
              </a:solidFill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03225" y="6329363"/>
            <a:ext cx="6526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HMG-CoA reductasa – </a:t>
            </a:r>
            <a:r>
              <a:rPr lang="es-ES" altLang="es-AR" sz="1600" b="1" i="1" u="sng">
                <a:solidFill>
                  <a:srgbClr val="FF0000"/>
                </a:solidFill>
                <a:latin typeface="Comic Sans MS" pitchFamily="66" charset="0"/>
              </a:rPr>
              <a:t>fosforilada</a:t>
            </a:r>
            <a:r>
              <a:rPr lang="es-ES" altLang="es-AR" sz="1600" b="1" i="1" u="sng">
                <a:solidFill>
                  <a:srgbClr val="0000CC"/>
                </a:solidFill>
                <a:latin typeface="Comic Sans MS" pitchFamily="66" charset="0"/>
              </a:rPr>
              <a:t> =  INACTIVA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2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2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20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 animBg="1"/>
      <p:bldP spid="202755" grpId="0"/>
      <p:bldP spid="202756" grpId="0" animBg="1"/>
      <p:bldP spid="202757" grpId="0" animBg="1"/>
      <p:bldP spid="202758" grpId="0" animBg="1"/>
      <p:bldP spid="202759" grpId="0" animBg="1"/>
      <p:bldP spid="202760" grpId="0" animBg="1"/>
      <p:bldP spid="202761" grpId="0" animBg="1"/>
      <p:bldP spid="202762" grpId="0" animBg="1"/>
      <p:bldP spid="202763" grpId="0" animBg="1"/>
      <p:bldP spid="202764" grpId="0" animBg="1"/>
      <p:bldP spid="202765" grpId="0" animBg="1"/>
      <p:bldP spid="202766" grpId="0" animBg="1"/>
      <p:bldP spid="202767" grpId="0" animBg="1"/>
      <p:bldP spid="202768" grpId="0" animBg="1"/>
      <p:bldP spid="202769" grpId="0" animBg="1"/>
      <p:bldP spid="202770" grpId="0" animBg="1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4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D6204-6E82-4E87-B3D1-C27A75AD9399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s-ES" smtClean="0">
              <a:solidFill>
                <a:srgbClr val="FFFFFF"/>
              </a:solidFill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52563"/>
            <a:ext cx="6626225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6 Rectángulo"/>
          <p:cNvSpPr>
            <a:spLocks noChangeArrowheads="1"/>
          </p:cNvSpPr>
          <p:nvPr/>
        </p:nvSpPr>
        <p:spPr bwMode="auto">
          <a:xfrm>
            <a:off x="179388" y="434975"/>
            <a:ext cx="868997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 dirty="0">
                <a:solidFill>
                  <a:srgbClr val="FF0000"/>
                </a:solidFill>
                <a:latin typeface="Arial Rounded MT Bold" pitchFamily="34" charset="0"/>
              </a:rPr>
              <a:t>LAS CÉLULAS TAMBIÉN OBTIENEN SU COLESTEROL MEDIANTE ENDOCITOSIS DE LIPOPROTEÍNAS DE BAJA DENSIDAD MEDIADA POR EL RECEPTOR DE LDL.</a:t>
            </a:r>
          </a:p>
        </p:txBody>
      </p:sp>
    </p:spTree>
    <p:extLst>
      <p:ext uri="{BB962C8B-B14F-4D97-AF65-F5344CB8AC3E}">
        <p14:creationId xmlns:p14="http://schemas.microsoft.com/office/powerpoint/2010/main" val="36806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1428750" y="1285875"/>
            <a:ext cx="6632575" cy="5113338"/>
            <a:chOff x="879" y="1010"/>
            <a:chExt cx="4178" cy="3221"/>
          </a:xfrm>
        </p:grpSpPr>
        <p:pic>
          <p:nvPicPr>
            <p:cNvPr id="18437" name="Picture 2"/>
            <p:cNvPicPr>
              <a:picLocks noChangeAspect="1" noChangeArrowheads="1"/>
            </p:cNvPicPr>
            <p:nvPr/>
          </p:nvPicPr>
          <p:blipFill>
            <a:blip r:embed="rId3">
              <a:lum bright="-2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" y="1010"/>
              <a:ext cx="4178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1429" y="2566"/>
              <a:ext cx="107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(Células y tejidos)</a:t>
              </a:r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1326" y="3102"/>
              <a:ext cx="42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_tradnl" altLang="es-AR" sz="1400" b="1"/>
                <a:t>(HDL)</a:t>
              </a:r>
            </a:p>
          </p:txBody>
        </p:sp>
      </p:grpSp>
      <p:sp>
        <p:nvSpPr>
          <p:cNvPr id="18435" name="3 CuadroTexto"/>
          <p:cNvSpPr txBox="1">
            <a:spLocks noChangeArrowheads="1"/>
          </p:cNvSpPr>
          <p:nvPr/>
        </p:nvSpPr>
        <p:spPr bwMode="auto">
          <a:xfrm flipH="1">
            <a:off x="285750" y="357188"/>
            <a:ext cx="8496300" cy="95408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AR" altLang="es-AR" sz="2800" b="1">
                <a:solidFill>
                  <a:srgbClr val="C00000"/>
                </a:solidFill>
              </a:rPr>
              <a:t>Para su almacenamiento, el colesterol se puede esterificar con ácidos grasos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200650" y="3592513"/>
            <a:ext cx="2292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/>
              <a:t>(</a:t>
            </a:r>
            <a:r>
              <a:rPr lang="es-ES_tradnl" altLang="es-AR" sz="1800" i="1"/>
              <a:t>Oleil-CoA</a:t>
            </a:r>
            <a:r>
              <a:rPr lang="es-ES_tradnl" altLang="es-AR" sz="1800"/>
              <a:t>- ACAT- 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_tradnl" altLang="es-AR" sz="1800" i="1"/>
              <a:t>Linoleil-CoA</a:t>
            </a:r>
            <a:r>
              <a:rPr lang="es-ES_tradnl" altLang="es-AR" sz="1800"/>
              <a:t>- LCAT-)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altLang="es-AR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18E56-1D5B-4EE3-988E-D71F2D31D56B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8788"/>
            <a:ext cx="8785225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1" name="3 CuadroTexto"/>
          <p:cNvSpPr txBox="1">
            <a:spLocks noChangeArrowheads="1"/>
          </p:cNvSpPr>
          <p:nvPr/>
        </p:nvSpPr>
        <p:spPr bwMode="auto">
          <a:xfrm>
            <a:off x="201613" y="5303838"/>
            <a:ext cx="2960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2400" b="1">
                <a:solidFill>
                  <a:schemeClr val="bg1"/>
                </a:solidFill>
              </a:rPr>
              <a:t>Destino del colesterol dentro del hepatocito</a:t>
            </a:r>
          </a:p>
        </p:txBody>
      </p:sp>
    </p:spTree>
    <p:extLst>
      <p:ext uri="{BB962C8B-B14F-4D97-AF65-F5344CB8AC3E}">
        <p14:creationId xmlns:p14="http://schemas.microsoft.com/office/powerpoint/2010/main" val="40904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2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4FD726-C218-453D-AFAA-C5F812CF5204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9750" y="333375"/>
            <a:ext cx="8280400" cy="563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>
                <a:latin typeface="+mn-lt"/>
                <a:cs typeface="+mn-cs"/>
              </a:rPr>
              <a:t>CATABOLISMO Y EXCRECIÓN DE COLESTEROL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latin typeface="+mn-lt"/>
              <a:cs typeface="+mn-cs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Nuestro organismo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NO TIENE LAS ENZIMAS </a:t>
            </a:r>
            <a:r>
              <a:rPr lang="es-MX" sz="2000" b="1" dirty="0" smtClean="0">
                <a:latin typeface="+mn-lt"/>
                <a:cs typeface="+mn-cs"/>
              </a:rPr>
              <a:t>para </a:t>
            </a:r>
            <a:r>
              <a:rPr lang="es-MX" sz="2000" b="1" dirty="0">
                <a:latin typeface="+mn-lt"/>
                <a:cs typeface="+mn-cs"/>
              </a:rPr>
              <a:t>degradar al ciclopentanoperhidrofenantreno.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El hígado es el encargado de eliminarlo.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000" b="1" dirty="0">
                <a:latin typeface="+mn-lt"/>
                <a:cs typeface="+mn-cs"/>
              </a:rPr>
              <a:t>La mayor parte en forma de </a:t>
            </a:r>
            <a:r>
              <a:rPr lang="es-MX" sz="2000" b="1" dirty="0" smtClean="0">
                <a:solidFill>
                  <a:srgbClr val="FF0000"/>
                </a:solidFill>
                <a:latin typeface="+mn-lt"/>
                <a:cs typeface="+mn-cs"/>
              </a:rPr>
              <a:t>ÁCIDOS BILIARES</a:t>
            </a:r>
            <a:r>
              <a:rPr lang="es-MX" sz="2000" b="1" dirty="0" smtClean="0">
                <a:latin typeface="+mn-lt"/>
                <a:cs typeface="+mn-cs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 smtClean="0"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u="sng" dirty="0" smtClean="0">
                <a:latin typeface="+mn-lt"/>
                <a:cs typeface="+mn-cs"/>
              </a:rPr>
              <a:t>ETAPAS </a:t>
            </a:r>
            <a:r>
              <a:rPr lang="es-MX" sz="2000" b="1" u="sng" dirty="0">
                <a:latin typeface="+mn-lt"/>
                <a:cs typeface="+mn-cs"/>
              </a:rPr>
              <a:t>DE LA SÍNTESIS DE ACIDOS BILIARES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Hidroxilación 7 </a:t>
            </a:r>
            <a:r>
              <a:rPr lang="es-MX" sz="2000" b="1" dirty="0">
                <a:latin typeface="Symbol" pitchFamily="18" charset="2"/>
                <a:cs typeface="+mn-cs"/>
              </a:rPr>
              <a:t>a</a:t>
            </a:r>
            <a:r>
              <a:rPr lang="es-MX" sz="2000" b="1" dirty="0">
                <a:latin typeface="+mn-lt"/>
                <a:cs typeface="+mn-cs"/>
              </a:rPr>
              <a:t> de los esteroides precursores.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Modificación de la estructura de los anillos.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Acortamiento y oxidación de la cadena lateral.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s-MX" sz="2000" b="1" dirty="0">
                <a:latin typeface="+mn-lt"/>
                <a:cs typeface="+mn-cs"/>
              </a:rPr>
              <a:t>Conjugación del ácido biliar con aminoácidos.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0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46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ángulo 20"/>
          <p:cNvSpPr>
            <a:spLocks noChangeArrowheads="1"/>
          </p:cNvSpPr>
          <p:nvPr/>
        </p:nvSpPr>
        <p:spPr bwMode="auto">
          <a:xfrm>
            <a:off x="5292725" y="1916113"/>
            <a:ext cx="3851275" cy="4103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AR" altLang="es-AR" sz="1800">
              <a:solidFill>
                <a:srgbClr val="FFFFFF"/>
              </a:solidFill>
            </a:endParaRPr>
          </a:p>
        </p:txBody>
      </p:sp>
      <p:sp>
        <p:nvSpPr>
          <p:cNvPr id="41987" name="Rectángulo 2"/>
          <p:cNvSpPr>
            <a:spLocks noGrp="1" noChangeArrowheads="1"/>
          </p:cNvSpPr>
          <p:nvPr>
            <p:ph type="title"/>
          </p:nvPr>
        </p:nvSpPr>
        <p:spPr>
          <a:xfrm>
            <a:off x="671513" y="404813"/>
            <a:ext cx="7788275" cy="11430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AR" altLang="es-AR" sz="3600" dirty="0" smtClean="0">
                <a:latin typeface="Arial Rounded MT Bold" pitchFamily="34" charset="0"/>
              </a:rPr>
              <a:t>Sales biliares y emulsión de grasas</a:t>
            </a:r>
            <a:endParaRPr lang="es-ES" altLang="es-AR" sz="3600" dirty="0" smtClean="0">
              <a:latin typeface="Arial Rounded MT Bold" pitchFamily="34" charset="0"/>
            </a:endParaRPr>
          </a:p>
        </p:txBody>
      </p:sp>
      <p:sp>
        <p:nvSpPr>
          <p:cNvPr id="41988" name="Cuadro de texto 6"/>
          <p:cNvSpPr txBox="1">
            <a:spLocks noChangeArrowheads="1"/>
          </p:cNvSpPr>
          <p:nvPr/>
        </p:nvSpPr>
        <p:spPr bwMode="auto">
          <a:xfrm>
            <a:off x="900113" y="24209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_tradnl" altLang="es-AR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41989" name="Grupo 19"/>
          <p:cNvGrpSpPr>
            <a:grpSpLocks/>
          </p:cNvGrpSpPr>
          <p:nvPr/>
        </p:nvGrpSpPr>
        <p:grpSpPr bwMode="auto">
          <a:xfrm>
            <a:off x="468313" y="1916113"/>
            <a:ext cx="8675687" cy="3894137"/>
            <a:chOff x="295" y="1207"/>
            <a:chExt cx="5465" cy="2453"/>
          </a:xfrm>
        </p:grpSpPr>
        <p:pic>
          <p:nvPicPr>
            <p:cNvPr id="41991" name="Imagen 3" descr="fi18p4"/>
            <p:cNvPicPr>
              <a:picLocks noChangeAspect="1" noChangeArrowheads="1"/>
            </p:cNvPicPr>
            <p:nvPr/>
          </p:nvPicPr>
          <p:blipFill>
            <a:blip r:embed="rId2">
              <a:lum bright="-32000" contras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389"/>
              <a:ext cx="5353" cy="2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992" name="Cuadro de texto 7"/>
            <p:cNvSpPr txBox="1">
              <a:spLocks noChangeArrowheads="1"/>
            </p:cNvSpPr>
            <p:nvPr/>
          </p:nvSpPr>
          <p:spPr bwMode="auto">
            <a:xfrm>
              <a:off x="521" y="2840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cólico</a:t>
              </a:r>
            </a:p>
          </p:txBody>
        </p:sp>
        <p:sp>
          <p:nvSpPr>
            <p:cNvPr id="41993" name="Cuadro de texto 8"/>
            <p:cNvSpPr txBox="1">
              <a:spLocks noChangeArrowheads="1"/>
            </p:cNvSpPr>
            <p:nvPr/>
          </p:nvSpPr>
          <p:spPr bwMode="auto">
            <a:xfrm>
              <a:off x="884" y="1616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hidrofóbica</a:t>
              </a:r>
            </a:p>
          </p:txBody>
        </p:sp>
        <p:sp>
          <p:nvSpPr>
            <p:cNvPr id="41994" name="Cuadro de texto 9"/>
            <p:cNvSpPr txBox="1">
              <a:spLocks noChangeArrowheads="1"/>
            </p:cNvSpPr>
            <p:nvPr/>
          </p:nvSpPr>
          <p:spPr bwMode="auto">
            <a:xfrm>
              <a:off x="2562" y="2795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Fase hidrofílica</a:t>
              </a:r>
            </a:p>
          </p:txBody>
        </p:sp>
        <p:sp>
          <p:nvSpPr>
            <p:cNvPr id="41995" name="Cuadro de texto 10"/>
            <p:cNvSpPr txBox="1">
              <a:spLocks noChangeArrowheads="1"/>
            </p:cNvSpPr>
            <p:nvPr/>
          </p:nvSpPr>
          <p:spPr bwMode="auto">
            <a:xfrm>
              <a:off x="2608" y="2160"/>
              <a:ext cx="726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Asociac. con TG</a:t>
              </a:r>
            </a:p>
          </p:txBody>
        </p:sp>
        <p:sp>
          <p:nvSpPr>
            <p:cNvPr id="41996" name="Cuadro de texto 11"/>
            <p:cNvSpPr txBox="1">
              <a:spLocks noChangeArrowheads="1"/>
            </p:cNvSpPr>
            <p:nvPr/>
          </p:nvSpPr>
          <p:spPr bwMode="auto">
            <a:xfrm>
              <a:off x="1474" y="3294"/>
              <a:ext cx="1180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7" name="Cuadro de texto 12"/>
            <p:cNvSpPr txBox="1">
              <a:spLocks noChangeArrowheads="1"/>
            </p:cNvSpPr>
            <p:nvPr/>
          </p:nvSpPr>
          <p:spPr bwMode="auto">
            <a:xfrm>
              <a:off x="3833" y="3294"/>
              <a:ext cx="861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MICELAS</a:t>
              </a:r>
            </a:p>
          </p:txBody>
        </p:sp>
        <p:sp>
          <p:nvSpPr>
            <p:cNvPr id="41998" name="Cuadro de texto 13"/>
            <p:cNvSpPr txBox="1">
              <a:spLocks noChangeArrowheads="1"/>
            </p:cNvSpPr>
            <p:nvPr/>
          </p:nvSpPr>
          <p:spPr bwMode="auto">
            <a:xfrm>
              <a:off x="3379" y="1449"/>
              <a:ext cx="953" cy="212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Sales biliares</a:t>
              </a:r>
            </a:p>
          </p:txBody>
        </p:sp>
        <p:sp>
          <p:nvSpPr>
            <p:cNvPr id="41999" name="Cuadro de texto 14"/>
            <p:cNvSpPr txBox="1">
              <a:spLocks noChangeArrowheads="1"/>
            </p:cNvSpPr>
            <p:nvPr/>
          </p:nvSpPr>
          <p:spPr bwMode="auto">
            <a:xfrm>
              <a:off x="4694" y="1207"/>
              <a:ext cx="953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 i="1">
                  <a:solidFill>
                    <a:srgbClr val="000000"/>
                  </a:solidFill>
                </a:rPr>
                <a:t>Lipasa </a:t>
              </a:r>
              <a:r>
                <a:rPr lang="es-ES_tradnl" altLang="es-AR" sz="1600" b="1">
                  <a:solidFill>
                    <a:srgbClr val="000000"/>
                  </a:solidFill>
                </a:rPr>
                <a:t>pancreática</a:t>
              </a:r>
            </a:p>
          </p:txBody>
        </p:sp>
        <p:sp>
          <p:nvSpPr>
            <p:cNvPr id="42000" name="Cuadro de texto 15"/>
            <p:cNvSpPr txBox="1">
              <a:spLocks noChangeArrowheads="1"/>
            </p:cNvSpPr>
            <p:nvPr/>
          </p:nvSpPr>
          <p:spPr bwMode="auto">
            <a:xfrm>
              <a:off x="4807" y="1630"/>
              <a:ext cx="953" cy="368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Triacilgliceroles</a:t>
              </a:r>
            </a:p>
          </p:txBody>
        </p:sp>
        <p:sp>
          <p:nvSpPr>
            <p:cNvPr id="42001" name="Cuadro de texto 16"/>
            <p:cNvSpPr txBox="1">
              <a:spLocks noChangeArrowheads="1"/>
            </p:cNvSpPr>
            <p:nvPr/>
          </p:nvSpPr>
          <p:spPr bwMode="auto">
            <a:xfrm>
              <a:off x="4876" y="2432"/>
              <a:ext cx="771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Digestión </a:t>
              </a:r>
              <a:r>
                <a:rPr lang="es-ES_tradnl" altLang="es-AR" sz="1600" b="1" i="1">
                  <a:solidFill>
                    <a:srgbClr val="000000"/>
                  </a:solidFill>
                </a:rPr>
                <a:t>lipasa</a:t>
              </a:r>
            </a:p>
          </p:txBody>
        </p:sp>
        <p:sp>
          <p:nvSpPr>
            <p:cNvPr id="42002" name="Cuadro de texto 17"/>
            <p:cNvSpPr txBox="1">
              <a:spLocks noChangeArrowheads="1"/>
            </p:cNvSpPr>
            <p:nvPr/>
          </p:nvSpPr>
          <p:spPr bwMode="auto">
            <a:xfrm>
              <a:off x="4740" y="3294"/>
              <a:ext cx="589" cy="366"/>
            </a:xfrm>
            <a:prstGeom prst="rect">
              <a:avLst/>
            </a:prstGeom>
            <a:solidFill>
              <a:srgbClr val="FFCA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65000"/>
                <a:buFont typeface="Wingdings" pitchFamily="2" charset="2"/>
                <a:buChar char="u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«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s-ES_tradnl" altLang="es-AR" sz="1600" b="1">
                  <a:solidFill>
                    <a:srgbClr val="000000"/>
                  </a:solidFill>
                </a:rPr>
                <a:t>ACIDO GRASO</a:t>
              </a:r>
            </a:p>
          </p:txBody>
        </p:sp>
      </p:grpSp>
      <p:sp>
        <p:nvSpPr>
          <p:cNvPr id="41990" name="Cuadro de texto 18"/>
          <p:cNvSpPr txBox="1">
            <a:spLocks noChangeArrowheads="1"/>
          </p:cNvSpPr>
          <p:nvPr/>
        </p:nvSpPr>
        <p:spPr bwMode="auto">
          <a:xfrm>
            <a:off x="395288" y="5876925"/>
            <a:ext cx="6697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_tradnl" altLang="es-AR" sz="2400" b="1" u="sng">
                <a:solidFill>
                  <a:srgbClr val="FFFFFF"/>
                </a:solidFill>
                <a:latin typeface="Times New Roman" pitchFamily="18" charset="0"/>
              </a:rPr>
              <a:t>Colipasa</a:t>
            </a:r>
            <a:r>
              <a:rPr lang="es-ES_tradnl" altLang="es-AR" sz="2400" b="1">
                <a:solidFill>
                  <a:srgbClr val="FFFFFF"/>
                </a:solidFill>
                <a:latin typeface="Times New Roman" pitchFamily="18" charset="0"/>
              </a:rPr>
              <a:t>: Péptido que forma complejo con </a:t>
            </a:r>
            <a:r>
              <a:rPr lang="es-ES_tradnl" altLang="es-AR" sz="2400" b="1" i="1">
                <a:solidFill>
                  <a:srgbClr val="FFFFFF"/>
                </a:solidFill>
                <a:latin typeface="Times New Roman" pitchFamily="18" charset="0"/>
              </a:rPr>
              <a:t>lipasa</a:t>
            </a:r>
          </a:p>
        </p:txBody>
      </p:sp>
    </p:spTree>
    <p:extLst>
      <p:ext uri="{BB962C8B-B14F-4D97-AF65-F5344CB8AC3E}">
        <p14:creationId xmlns:p14="http://schemas.microsoft.com/office/powerpoint/2010/main" val="134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 descr="Rombos punteados"/>
          <p:cNvSpPr>
            <a:spLocks noGrp="1" noChangeArrowheads="1"/>
          </p:cNvSpPr>
          <p:nvPr>
            <p:ph type="body" idx="1"/>
          </p:nvPr>
        </p:nvSpPr>
        <p:spPr>
          <a:xfrm>
            <a:off x="250825" y="285750"/>
            <a:ext cx="8569325" cy="607218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s-ES" sz="2400" b="1" dirty="0" smtClean="0"/>
              <a:t>Los intermediarios que se forman están unidos a una </a:t>
            </a:r>
            <a:r>
              <a:rPr lang="es-ES" sz="2400" b="1" i="1" dirty="0" smtClean="0">
                <a:solidFill>
                  <a:srgbClr val="C00000"/>
                </a:solidFill>
              </a:rPr>
              <a:t>proteína portadora de acilos (PTA</a:t>
            </a:r>
            <a:r>
              <a:rPr lang="es-ES" sz="2400" b="1" dirty="0" smtClean="0">
                <a:solidFill>
                  <a:srgbClr val="C00000"/>
                </a:solidFill>
              </a:rPr>
              <a:t>)</a:t>
            </a:r>
          </a:p>
          <a:p>
            <a:pPr eaLnBrk="1" hangingPunct="1">
              <a:defRPr/>
            </a:pPr>
            <a:r>
              <a:rPr lang="es-ES" sz="2400" b="1" dirty="0" smtClean="0"/>
              <a:t>Los ácidos  grasos se sintetizan a partir de </a:t>
            </a:r>
            <a:r>
              <a:rPr lang="es-ES" sz="2400" b="1" dirty="0" err="1" smtClean="0"/>
              <a:t>acetil-CoA</a:t>
            </a:r>
            <a:r>
              <a:rPr lang="es-ES" sz="2400" b="1" dirty="0" smtClean="0"/>
              <a:t> proveniente principalmente de H. de C y en menor proporción aminoácidos. </a:t>
            </a:r>
          </a:p>
          <a:p>
            <a:pPr eaLnBrk="1" hangingPunct="1">
              <a:defRPr/>
            </a:pPr>
            <a:r>
              <a:rPr lang="es-ES" sz="2400" b="1" dirty="0" smtClean="0"/>
              <a:t>La</a:t>
            </a:r>
            <a:r>
              <a:rPr lang="es-ES" sz="2400" b="1" dirty="0" smtClean="0">
                <a:solidFill>
                  <a:srgbClr val="C00000"/>
                </a:solidFill>
              </a:rPr>
              <a:t> Acetil-CoA </a:t>
            </a:r>
            <a:r>
              <a:rPr lang="es-ES" sz="2400" b="1" dirty="0" smtClean="0"/>
              <a:t>que se produce en mitocondria debe estar disponible en </a:t>
            </a:r>
            <a:r>
              <a:rPr lang="es-ES" sz="2400" b="1" dirty="0" err="1" smtClean="0">
                <a:solidFill>
                  <a:srgbClr val="C00000"/>
                </a:solidFill>
              </a:rPr>
              <a:t>citosol</a:t>
            </a:r>
            <a:endParaRPr lang="es-ES" sz="2400" b="1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es-ES" sz="2400" b="1" dirty="0" smtClean="0"/>
              <a:t>La membrana mitocondrial interna es impermeable a acetil-</a:t>
            </a:r>
            <a:r>
              <a:rPr lang="es-ES" sz="2400" b="1" dirty="0" err="1" smtClean="0"/>
              <a:t>CoA</a:t>
            </a:r>
            <a:r>
              <a:rPr lang="es-ES" sz="2400" b="1" dirty="0" smtClean="0"/>
              <a:t>, éste se condensa con </a:t>
            </a:r>
            <a:r>
              <a:rPr lang="es-ES" sz="2400" b="1" dirty="0" err="1" smtClean="0"/>
              <a:t>oxalacetato</a:t>
            </a:r>
            <a:r>
              <a:rPr lang="es-ES" sz="2400" b="1" dirty="0" smtClean="0"/>
              <a:t> para dar </a:t>
            </a:r>
            <a:r>
              <a:rPr lang="es-ES" sz="2400" b="1" dirty="0" smtClean="0">
                <a:solidFill>
                  <a:srgbClr val="FF0000"/>
                </a:solidFill>
              </a:rPr>
              <a:t>citrato</a:t>
            </a:r>
            <a:r>
              <a:rPr lang="es-ES" sz="2400" b="1" dirty="0" smtClean="0"/>
              <a:t>.</a:t>
            </a:r>
          </a:p>
          <a:p>
            <a:pPr eaLnBrk="1" hangingPunct="1">
              <a:defRPr/>
            </a:pPr>
            <a:r>
              <a:rPr lang="es-ES" sz="2400" b="1" dirty="0" smtClean="0"/>
              <a:t>El </a:t>
            </a:r>
            <a:r>
              <a:rPr lang="es-ES" sz="2400" b="1" dirty="0" smtClean="0">
                <a:solidFill>
                  <a:srgbClr val="C00000"/>
                </a:solidFill>
              </a:rPr>
              <a:t>citrato</a:t>
            </a:r>
            <a:r>
              <a:rPr lang="es-ES" sz="2400" b="1" dirty="0" smtClean="0"/>
              <a:t> sale de la mitocondria y permite disponer de Acetil-CoA en </a:t>
            </a:r>
            <a:r>
              <a:rPr lang="es-ES" sz="2400" b="1" dirty="0" err="1" smtClean="0"/>
              <a:t>citosol</a:t>
            </a:r>
            <a:r>
              <a:rPr lang="es-ES" sz="2400" b="1" dirty="0"/>
              <a:t> </a:t>
            </a:r>
            <a:r>
              <a:rPr lang="es-ES" sz="2400" b="1" dirty="0" smtClean="0"/>
              <a:t>por acción de </a:t>
            </a:r>
            <a:r>
              <a:rPr lang="es-ES" sz="2400" b="1" dirty="0"/>
              <a:t>l</a:t>
            </a:r>
            <a:r>
              <a:rPr lang="es-ES" sz="2400" b="1" dirty="0" smtClean="0"/>
              <a:t>a enzima </a:t>
            </a:r>
            <a:r>
              <a:rPr lang="es-ES" sz="2400" b="1" i="1" dirty="0" smtClean="0"/>
              <a:t>citrato </a:t>
            </a:r>
            <a:r>
              <a:rPr lang="es-ES" sz="2400" b="1" i="1" dirty="0" err="1" smtClean="0"/>
              <a:t>liasa</a:t>
            </a:r>
            <a:r>
              <a:rPr lang="es-ES" sz="2400" b="1" dirty="0" smtClean="0"/>
              <a:t>.</a:t>
            </a:r>
          </a:p>
          <a:p>
            <a:pPr eaLnBrk="1" hangingPunct="1">
              <a:defRPr/>
            </a:pPr>
            <a:r>
              <a:rPr lang="es-ES" sz="2400" b="1" dirty="0" smtClean="0"/>
              <a:t>La síntesis de ácidos grasos se realiza por adición sucesiva de fragmentos de 2 C, hasta 16 C.</a:t>
            </a:r>
          </a:p>
          <a:p>
            <a:pPr eaLnBrk="1" hangingPunct="1">
              <a:defRPr/>
            </a:pPr>
            <a:r>
              <a:rPr lang="es-ES" sz="2400" b="1" dirty="0" smtClean="0"/>
              <a:t>La </a:t>
            </a:r>
            <a:r>
              <a:rPr lang="es-E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elongación</a:t>
            </a:r>
            <a:r>
              <a:rPr lang="es-ES" sz="2400" b="1" dirty="0" smtClean="0"/>
              <a:t> de Ac. Grasos se realiza en el sistema </a:t>
            </a:r>
            <a:r>
              <a:rPr lang="es-ES" sz="2400" b="1" dirty="0" err="1" smtClean="0"/>
              <a:t>microsomal</a:t>
            </a:r>
            <a:r>
              <a:rPr lang="es-ES" sz="2400" b="1" dirty="0" smtClean="0"/>
              <a:t> del RE liso y, en menor medida, en las </a:t>
            </a:r>
            <a:r>
              <a:rPr lang="es-E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mitocondrias</a:t>
            </a:r>
            <a:endParaRPr lang="es-AR" sz="2400" dirty="0" smtClean="0"/>
          </a:p>
          <a:p>
            <a:pPr eaLnBrk="1" hangingPunct="1">
              <a:defRPr/>
            </a:pPr>
            <a:endParaRPr lang="es-E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4617277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ángulo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00B0F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s-ES" altLang="es-AR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SALES Y ACIDOS BILIARES</a:t>
            </a:r>
          </a:p>
        </p:txBody>
      </p:sp>
      <p:sp>
        <p:nvSpPr>
          <p:cNvPr id="71683" name="Rectángulo 6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351837" cy="5256213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Contienen 24 C y 2 ó 3 hidroxilos</a:t>
            </a:r>
          </a:p>
          <a:p>
            <a:pPr eaLnBrk="1" hangingPunct="1">
              <a:defRPr/>
            </a:pPr>
            <a:r>
              <a:rPr lang="es-ES" dirty="0" smtClean="0"/>
              <a:t>Son anfipáticos</a:t>
            </a:r>
          </a:p>
          <a:p>
            <a:pPr eaLnBrk="1" hangingPunct="1">
              <a:defRPr/>
            </a:pPr>
            <a:r>
              <a:rPr lang="es-ES" dirty="0" smtClean="0"/>
              <a:t>Agentes emulsionantes</a:t>
            </a:r>
          </a:p>
          <a:p>
            <a:pPr eaLnBrk="1" hangingPunct="1">
              <a:defRPr/>
            </a:pPr>
            <a:r>
              <a:rPr lang="es-ES" u="sng" dirty="0" smtClean="0"/>
              <a:t>ACIDOS BILIARES PRIMARIOS</a:t>
            </a:r>
            <a:r>
              <a:rPr lang="es-ES" dirty="0" smtClean="0"/>
              <a:t>            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s-ES" dirty="0"/>
              <a:t> </a:t>
            </a:r>
            <a:r>
              <a:rPr lang="es-ES" dirty="0" smtClean="0"/>
              <a:t>  (Cólico y Quenodesoxicólico)</a:t>
            </a:r>
          </a:p>
          <a:p>
            <a:pPr eaLnBrk="1" hangingPunct="1">
              <a:defRPr/>
            </a:pPr>
            <a:r>
              <a:rPr lang="es-ES" u="sng" dirty="0" smtClean="0"/>
              <a:t>ACIDOS BILIARES SECUNDARIOS</a:t>
            </a:r>
            <a:r>
              <a:rPr lang="es-ES" dirty="0" smtClean="0"/>
              <a:t> (Desoxicólico y Litocólico)</a:t>
            </a:r>
          </a:p>
          <a:p>
            <a:pPr eaLnBrk="1" hangingPunct="1">
              <a:defRPr/>
            </a:pPr>
            <a:r>
              <a:rPr lang="es-ES" u="sng" dirty="0" smtClean="0"/>
              <a:t>SALES BILIARES</a:t>
            </a:r>
            <a:r>
              <a:rPr lang="es-ES" dirty="0" smtClean="0"/>
              <a:t>: GLICINA Y TAURINA</a:t>
            </a:r>
          </a:p>
          <a:p>
            <a:pPr eaLnBrk="1" hangingPunct="1">
              <a:buFontTx/>
              <a:buNone/>
              <a:defRPr/>
            </a:pPr>
            <a:r>
              <a:rPr lang="es-ES" dirty="0" smtClean="0"/>
              <a:t>    (Glicocólico ó taurocólico)</a:t>
            </a:r>
          </a:p>
        </p:txBody>
      </p:sp>
    </p:spTree>
    <p:extLst>
      <p:ext uri="{BB962C8B-B14F-4D97-AF65-F5344CB8AC3E}">
        <p14:creationId xmlns:p14="http://schemas.microsoft.com/office/powerpoint/2010/main" val="7723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9B42E3-3619-49F0-9C38-8566D5ADDC22}" type="slidenum">
              <a:rPr lang="es-ES" smtClean="0"/>
              <a:pPr>
                <a:defRPr/>
              </a:pPr>
              <a:t>41</a:t>
            </a:fld>
            <a:endParaRPr lang="es-ES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8058150" cy="591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6" name="2 CuadroTexto"/>
          <p:cNvSpPr txBox="1">
            <a:spLocks noChangeArrowheads="1"/>
          </p:cNvSpPr>
          <p:nvPr/>
        </p:nvSpPr>
        <p:spPr bwMode="auto">
          <a:xfrm>
            <a:off x="2300288" y="3629025"/>
            <a:ext cx="3556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200" b="1">
                <a:solidFill>
                  <a:schemeClr val="bg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2607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3 Marcador de número de diapositiva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491F32-A8C1-41B8-903A-4F01333DEC13}" type="slidenum">
              <a:rPr lang="es-E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s-ES" smtClean="0">
              <a:solidFill>
                <a:srgbClr val="FFFFFF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95263" y="188913"/>
            <a:ext cx="8567737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hígado los ácidos biliares </a:t>
            </a:r>
            <a:r>
              <a:rPr lang="es-MX" sz="2400" b="1" dirty="0" smtClean="0">
                <a:latin typeface="+mn-lt"/>
                <a:cs typeface="+mn-cs"/>
              </a:rPr>
              <a:t>(AB) se </a:t>
            </a:r>
            <a:r>
              <a:rPr lang="es-MX" sz="2400" b="1" dirty="0">
                <a:latin typeface="+mn-lt"/>
                <a:cs typeface="+mn-cs"/>
              </a:rPr>
              <a:t>conjugan con aminoácidos y así pasan a la vesícula biliar.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latin typeface="+mn-lt"/>
                <a:cs typeface="+mn-cs"/>
              </a:rPr>
              <a:t>Puesto que la bilis contiene una cantidad importante de Na+ y K+ y el pH es alcalino, los AB se encuentran como sales biliares (SB)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 así llegan al intestino.</a:t>
            </a:r>
            <a:endParaRPr lang="es-MX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2400" b="1" dirty="0">
                <a:latin typeface="+mn-lt"/>
                <a:cs typeface="+mn-cs"/>
              </a:rPr>
              <a:t>En intestino las SB son en parte excretadas y en parte </a:t>
            </a:r>
            <a:r>
              <a:rPr lang="es-MX" sz="2400" b="1" dirty="0" smtClean="0">
                <a:latin typeface="+mn-lt"/>
                <a:cs typeface="+mn-cs"/>
              </a:rPr>
              <a:t>reabsorbidas: </a:t>
            </a:r>
            <a:r>
              <a:rPr lang="es-MX" sz="2400" b="1" dirty="0" smtClean="0">
                <a:solidFill>
                  <a:srgbClr val="FF0000"/>
                </a:solidFill>
                <a:latin typeface="+mn-lt"/>
                <a:cs typeface="+mn-cs"/>
                <a:sym typeface="Wingdings" pitchFamily="2" charset="2"/>
              </a:rPr>
              <a:t>CICLO ENTEROHEPÁTICO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y enviadas nuevamente al hígado.</a:t>
            </a:r>
            <a:endParaRPr lang="es-MX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Lo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que no se absorbe sufre en intestino la acción de bacterias de la flora </a:t>
            </a: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normal.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MX" sz="2400" b="1" dirty="0" smtClean="0">
                <a:latin typeface="+mn-lt"/>
                <a:cs typeface="+mn-cs"/>
                <a:sym typeface="Wingdings" pitchFamily="2" charset="2"/>
              </a:rPr>
              <a:t>Se </a:t>
            </a:r>
            <a:r>
              <a:rPr lang="es-MX" sz="2400" b="1" dirty="0">
                <a:latin typeface="+mn-lt"/>
                <a:cs typeface="+mn-cs"/>
                <a:sym typeface="Wingdings" pitchFamily="2" charset="2"/>
              </a:rPr>
              <a:t>producen COPROSTANOL Y COLESTANOL  isómeros que representan los esteroles de materia fecal.</a:t>
            </a:r>
            <a:endParaRPr lang="es-AR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6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3A897-5961-4BE9-A28F-AEACCC115FBA}" type="slidenum">
              <a:rPr lang="es-ES" smtClean="0"/>
              <a:pPr>
                <a:defRPr/>
              </a:pPr>
              <a:t>43</a:t>
            </a:fld>
            <a:endParaRPr lang="es-ES"/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052736"/>
            <a:ext cx="8058150" cy="511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8" name="2 CuadroTexto"/>
          <p:cNvSpPr txBox="1">
            <a:spLocks noChangeArrowheads="1"/>
          </p:cNvSpPr>
          <p:nvPr/>
        </p:nvSpPr>
        <p:spPr bwMode="auto">
          <a:xfrm>
            <a:off x="5435600" y="5013325"/>
            <a:ext cx="1223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«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AR" altLang="es-AR" sz="1800" b="1">
                <a:solidFill>
                  <a:srgbClr val="FF0000"/>
                </a:solidFill>
              </a:rPr>
              <a:t>(Resinas)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43681" y="404664"/>
            <a:ext cx="867206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AR" sz="2400" b="1" dirty="0" smtClean="0"/>
              <a:t>CONTROL DE LOS NIVELES DE COLESTEROL SÉRICO</a:t>
            </a:r>
            <a:endParaRPr lang="es-AR" sz="2400" b="1" dirty="0"/>
          </a:p>
        </p:txBody>
      </p:sp>
    </p:spTree>
    <p:extLst>
      <p:ext uri="{BB962C8B-B14F-4D97-AF65-F5344CB8AC3E}">
        <p14:creationId xmlns:p14="http://schemas.microsoft.com/office/powerpoint/2010/main" val="17566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611188" y="1341438"/>
            <a:ext cx="77041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Bibliografia</a:t>
            </a:r>
            <a:r>
              <a:rPr lang="es-ES_tradnl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20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1- BLANCO A., “Química Biológica”, Ed. El Ateneo, 8a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edic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., Bs. As. (2007).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2- LEHNINGER, A.L., "Principios de Bioquímica", Ed. Omega, 4ª ed. (2008).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3- Docentes de Química Biológica, “</a:t>
            </a:r>
            <a:r>
              <a:rPr lang="es-AR" sz="1600" dirty="0">
                <a:solidFill>
                  <a:srgbClr val="0000CC"/>
                </a:solidFill>
                <a:latin typeface="+mn-lt"/>
                <a:cs typeface="+mn-cs"/>
              </a:rPr>
              <a:t>QUIMICA BIOLOGICA Orientada a Ciencias de los Alimentos”, Nueva Editorial Universitaria de la Universidad Nacional de San Luis.</a:t>
            </a:r>
            <a:endParaRPr lang="es-ES_tradnl" sz="1600" dirty="0">
              <a:solidFill>
                <a:srgbClr val="0000CC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4- LIM M.Y., “ Lo esencial en Metabolismo y Nutrición”, Ed. </a:t>
            </a:r>
            <a:r>
              <a:rPr lang="es-ES_tradnl" sz="1600" dirty="0" err="1">
                <a:solidFill>
                  <a:srgbClr val="0000CC"/>
                </a:solidFill>
                <a:latin typeface="+mn-lt"/>
                <a:cs typeface="+mn-cs"/>
              </a:rPr>
              <a:t>Elsevier</a:t>
            </a:r>
            <a:r>
              <a:rPr lang="es-ES_tradnl" sz="1600" dirty="0">
                <a:solidFill>
                  <a:srgbClr val="0000CC"/>
                </a:solidFill>
                <a:latin typeface="+mn-lt"/>
                <a:cs typeface="+mn-cs"/>
              </a:rPr>
              <a:t>, 3ra. ed., Barcelona (2010).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600" b="1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323850" y="0"/>
            <a:ext cx="8497888" cy="687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2951163" y="1773238"/>
            <a:ext cx="900112" cy="581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600" b="1" i="1">
                <a:latin typeface="Arial" charset="0"/>
              </a:rPr>
              <a:t>Citrato sintasa</a:t>
            </a: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5508625" y="2060575"/>
            <a:ext cx="863600" cy="581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1600" b="1" i="1">
                <a:latin typeface="Arial" charset="0"/>
              </a:rPr>
              <a:t>Citrato liasa</a:t>
            </a:r>
          </a:p>
        </p:txBody>
      </p:sp>
      <p:sp>
        <p:nvSpPr>
          <p:cNvPr id="6" name="5 Elipse"/>
          <p:cNvSpPr/>
          <p:nvPr/>
        </p:nvSpPr>
        <p:spPr>
          <a:xfrm>
            <a:off x="2928938" y="12144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7" name="6 Elipse"/>
          <p:cNvSpPr/>
          <p:nvPr/>
        </p:nvSpPr>
        <p:spPr>
          <a:xfrm>
            <a:off x="5357813" y="12144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8" name="7 Rectángulo redondeado"/>
          <p:cNvSpPr/>
          <p:nvPr/>
        </p:nvSpPr>
        <p:spPr>
          <a:xfrm>
            <a:off x="1285875" y="2143125"/>
            <a:ext cx="1071563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9" name="8 Rectángulo redondeado"/>
          <p:cNvSpPr/>
          <p:nvPr/>
        </p:nvSpPr>
        <p:spPr>
          <a:xfrm>
            <a:off x="7286625" y="2143125"/>
            <a:ext cx="1071563" cy="42862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0" name="9 Rectángulo redondeado"/>
          <p:cNvSpPr/>
          <p:nvPr/>
        </p:nvSpPr>
        <p:spPr>
          <a:xfrm>
            <a:off x="7500938" y="1571625"/>
            <a:ext cx="1071562" cy="4286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1" name="10 Elipse"/>
          <p:cNvSpPr/>
          <p:nvPr/>
        </p:nvSpPr>
        <p:spPr>
          <a:xfrm>
            <a:off x="6715125" y="4786313"/>
            <a:ext cx="714375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2" name="11 Elipse"/>
          <p:cNvSpPr/>
          <p:nvPr/>
        </p:nvSpPr>
        <p:spPr>
          <a:xfrm>
            <a:off x="5510213" y="521493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2500313" y="5286375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  <p:sp>
        <p:nvSpPr>
          <p:cNvPr id="31757" name="13 CuadroTexto"/>
          <p:cNvSpPr txBox="1">
            <a:spLocks noChangeArrowheads="1"/>
          </p:cNvSpPr>
          <p:nvPr/>
        </p:nvSpPr>
        <p:spPr bwMode="auto">
          <a:xfrm>
            <a:off x="5391150" y="0"/>
            <a:ext cx="3660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Transferencia de grupos acetilo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_tradnl" altLang="es-AR" sz="1800" b="1">
                <a:solidFill>
                  <a:srgbClr val="FF0000"/>
                </a:solidFill>
                <a:latin typeface="Arial" charset="0"/>
              </a:rPr>
              <a:t>de mitocondria a citosol</a:t>
            </a:r>
            <a:endParaRPr lang="es-AR" altLang="es-AR" sz="1800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322279"/>
      </p:ext>
    </p:extLst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28750" y="1214438"/>
            <a:ext cx="60960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533400" indent="-533400">
              <a:spcBef>
                <a:spcPct val="20000"/>
              </a:spcBef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Precursores</a:t>
            </a:r>
          </a:p>
          <a:p>
            <a:pPr marL="533400" indent="-533400">
              <a:spcBef>
                <a:spcPct val="20000"/>
              </a:spcBef>
              <a:defRPr/>
            </a:pPr>
            <a:r>
              <a:rPr lang="es-E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Acetil-CoA y Malonil-CoA</a:t>
            </a:r>
          </a:p>
          <a:p>
            <a:pPr marL="533400" indent="-533400">
              <a:spcBef>
                <a:spcPct val="20000"/>
              </a:spcBef>
              <a:defRPr/>
            </a:pP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>
              <a:spcBef>
                <a:spcPct val="20000"/>
              </a:spcBef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Etapas</a:t>
            </a: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dirty="0"/>
              <a:t>I) </a:t>
            </a:r>
            <a:r>
              <a:rPr lang="es-ES" sz="2800" dirty="0">
                <a:solidFill>
                  <a:srgbClr val="FF0000"/>
                </a:solidFill>
              </a:rPr>
              <a:t>Formación</a:t>
            </a:r>
            <a:r>
              <a:rPr lang="es-ES" sz="2800" dirty="0"/>
              <a:t> de </a:t>
            </a:r>
            <a:r>
              <a:rPr lang="es-ES" sz="2800" dirty="0">
                <a:solidFill>
                  <a:srgbClr val="0000CC"/>
                </a:solidFill>
              </a:rPr>
              <a:t>Malonil-CoA</a:t>
            </a:r>
            <a:r>
              <a:rPr lang="es-ES" sz="2800" dirty="0">
                <a:solidFill>
                  <a:srgbClr val="C00000"/>
                </a:solidFill>
              </a:rPr>
              <a:t> </a:t>
            </a:r>
            <a:r>
              <a:rPr lang="es-ES" sz="2800" dirty="0"/>
              <a:t>por la </a:t>
            </a:r>
            <a:r>
              <a:rPr lang="es-ES" sz="2800" dirty="0">
                <a:solidFill>
                  <a:srgbClr val="FF0000"/>
                </a:solidFill>
              </a:rPr>
              <a:t>Acetil-CoA carboxilasa (ACC)</a:t>
            </a:r>
            <a:endParaRPr lang="es-ES" sz="2800" dirty="0"/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s-ES" sz="2800" dirty="0"/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2800" dirty="0"/>
              <a:t>II) Reacciones catalizadas por el complejo </a:t>
            </a:r>
            <a:r>
              <a:rPr lang="es-ES" sz="2800" dirty="0" err="1"/>
              <a:t>multienzimático</a:t>
            </a:r>
            <a:r>
              <a:rPr lang="es-ES" sz="2800" dirty="0"/>
              <a:t> de la </a:t>
            </a:r>
            <a:r>
              <a:rPr lang="es-ES" sz="2800" dirty="0">
                <a:solidFill>
                  <a:srgbClr val="FF3300"/>
                </a:solidFill>
              </a:rPr>
              <a:t>Ácido graso </a:t>
            </a:r>
            <a:r>
              <a:rPr lang="es-ES" sz="2800" dirty="0" err="1">
                <a:solidFill>
                  <a:srgbClr val="FF3300"/>
                </a:solidFill>
              </a:rPr>
              <a:t>sintasa</a:t>
            </a:r>
            <a:r>
              <a:rPr lang="es-ES" sz="2800" dirty="0">
                <a:solidFill>
                  <a:srgbClr val="FF3300"/>
                </a:solidFill>
              </a:rPr>
              <a:t> (AGS)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8313" y="357188"/>
            <a:ext cx="8123237" cy="92868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SÍNTESIS </a:t>
            </a:r>
            <a:r>
              <a:rPr lang="es-E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NOVO </a:t>
            </a: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ÁCIDOS GRASOS</a:t>
            </a:r>
          </a:p>
        </p:txBody>
      </p:sp>
    </p:spTree>
    <p:extLst>
      <p:ext uri="{BB962C8B-B14F-4D97-AF65-F5344CB8AC3E}">
        <p14:creationId xmlns:p14="http://schemas.microsoft.com/office/powerpoint/2010/main" val="248116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Marcador de número de diapositiva"/>
          <p:cNvSpPr txBox="1">
            <a:spLocks noGrp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>
              <a:defRPr/>
            </a:pPr>
            <a:fld id="{089D8C60-8F2D-4E8B-B8A4-4ADC4EB67E2A}" type="slidenum">
              <a:rPr lang="es-ES" sz="1400">
                <a:latin typeface="+mn-lt"/>
                <a:cs typeface="+mn-cs"/>
              </a:rPr>
              <a:pPr algn="r">
                <a:defRPr/>
              </a:pPr>
              <a:t>7</a:t>
            </a:fld>
            <a:endParaRPr lang="es-ES" sz="1400">
              <a:latin typeface="+mn-lt"/>
              <a:cs typeface="+mn-cs"/>
            </a:endParaRPr>
          </a:p>
        </p:txBody>
      </p:sp>
      <p:sp>
        <p:nvSpPr>
          <p:cNvPr id="33795" name="Rectangle 3" descr="Rombos punteados"/>
          <p:cNvSpPr>
            <a:spLocks noChangeArrowheads="1"/>
          </p:cNvSpPr>
          <p:nvPr/>
        </p:nvSpPr>
        <p:spPr bwMode="auto">
          <a:xfrm>
            <a:off x="539750" y="1700213"/>
            <a:ext cx="8316913" cy="4392612"/>
          </a:xfrm>
          <a:prstGeom prst="rect">
            <a:avLst/>
          </a:prstGeom>
          <a:pattFill prst="dotDmnd">
            <a:fgClr>
              <a:srgbClr val="B9D4FF"/>
            </a:fgClr>
            <a:bgClr>
              <a:schemeClr val="bg1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2075" tIns="46038" rIns="92075" bIns="46038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Ocurre una carboxilación que utiliza 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HCO</a:t>
            </a:r>
            <a:r>
              <a:rPr lang="es-ES" altLang="es-AR" sz="2800" baseline="-25000">
                <a:solidFill>
                  <a:srgbClr val="FF0000"/>
                </a:solidFill>
                <a:latin typeface="Arial" charset="0"/>
              </a:rPr>
              <a:t>3</a:t>
            </a:r>
            <a:r>
              <a:rPr lang="es-ES" altLang="es-AR" sz="2800" baseline="30000">
                <a:solidFill>
                  <a:srgbClr val="FF0000"/>
                </a:solidFill>
                <a:latin typeface="Arial" charset="0"/>
              </a:rPr>
              <a:t>-</a:t>
            </a:r>
            <a:r>
              <a:rPr lang="es-ES" altLang="es-AR" sz="2800">
                <a:latin typeface="Arial" charset="0"/>
              </a:rPr>
              <a:t> como fuente de CO</a:t>
            </a:r>
            <a:r>
              <a:rPr lang="es-ES" altLang="es-AR" sz="2800" baseline="-25000">
                <a:latin typeface="Arial" charset="0"/>
              </a:rPr>
              <a:t>2</a:t>
            </a:r>
            <a:r>
              <a:rPr lang="es-ES" altLang="es-AR" sz="2800">
                <a:latin typeface="Arial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AR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Interviene la enzima </a:t>
            </a:r>
            <a:r>
              <a:rPr lang="es-ES" altLang="es-AR" sz="2800" i="1">
                <a:solidFill>
                  <a:srgbClr val="FF0000"/>
                </a:solidFill>
                <a:latin typeface="Arial" charset="0"/>
              </a:rPr>
              <a:t>acetil-CoA carboxilasa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s-ES" altLang="es-AR" sz="2800">
                <a:latin typeface="Arial" charset="0"/>
              </a:rPr>
              <a:t>que usa biotina como coenzima.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es-ES" altLang="es-AR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s-ES" altLang="es-AR" sz="2800">
                <a:latin typeface="Arial" charset="0"/>
              </a:rPr>
              <a:t>Es el principal </a:t>
            </a:r>
            <a:r>
              <a:rPr lang="es-ES" altLang="es-AR" sz="2800">
                <a:solidFill>
                  <a:srgbClr val="FF0000"/>
                </a:solidFill>
                <a:latin typeface="Arial" charset="0"/>
              </a:rPr>
              <a:t>sitio de regulación </a:t>
            </a:r>
            <a:r>
              <a:rPr lang="es-ES" altLang="es-AR" sz="2800">
                <a:latin typeface="Arial" charset="0"/>
              </a:rPr>
              <a:t>de la síntesis de ac. Grasos.</a:t>
            </a:r>
          </a:p>
        </p:txBody>
      </p:sp>
      <p:sp>
        <p:nvSpPr>
          <p:cNvPr id="33796" name="5 Rectángulo"/>
          <p:cNvSpPr>
            <a:spLocks noChangeArrowheads="1"/>
          </p:cNvSpPr>
          <p:nvPr/>
        </p:nvSpPr>
        <p:spPr bwMode="auto">
          <a:xfrm>
            <a:off x="1071563" y="357188"/>
            <a:ext cx="6929437" cy="117633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s-ES" altLang="es-AR" b="1">
                <a:latin typeface="Arial" charset="0"/>
              </a:rPr>
              <a:t>Etapa I) Formación de </a:t>
            </a:r>
            <a:r>
              <a:rPr lang="es-ES" altLang="es-AR" b="1">
                <a:solidFill>
                  <a:srgbClr val="0000CC"/>
                </a:solidFill>
                <a:latin typeface="Arial" charset="0"/>
              </a:rPr>
              <a:t>Malonil-CoA</a:t>
            </a:r>
          </a:p>
          <a:p>
            <a:pPr eaLnBrk="1" hangingPunct="1"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s-ES" altLang="es-AR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 rot="20134027">
            <a:off x="5867400" y="5311775"/>
            <a:ext cx="19446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Buscar información sobre Biotina!!!</a:t>
            </a:r>
          </a:p>
        </p:txBody>
      </p:sp>
    </p:spTree>
    <p:extLst>
      <p:ext uri="{BB962C8B-B14F-4D97-AF65-F5344CB8AC3E}">
        <p14:creationId xmlns:p14="http://schemas.microsoft.com/office/powerpoint/2010/main" val="53530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250825" y="260350"/>
            <a:ext cx="8229600" cy="1143000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REACCION Y REGULACIÓN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2800" b="1" i="1">
                <a:solidFill>
                  <a:srgbClr val="C00000"/>
                </a:solidFill>
                <a:latin typeface="Arial" charset="0"/>
              </a:rPr>
              <a:t>ACETIL-CoA CARBOXILASA</a:t>
            </a:r>
            <a:r>
              <a:rPr lang="es-ES" altLang="es-AR" sz="2800" b="1">
                <a:solidFill>
                  <a:srgbClr val="C00000"/>
                </a:solidFill>
                <a:latin typeface="Arial" charset="0"/>
              </a:rPr>
              <a:t> 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539750" y="3933825"/>
            <a:ext cx="1446213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Acetil-CoA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203575" y="3284538"/>
            <a:ext cx="1655763" cy="717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000" b="1" i="1">
                <a:solidFill>
                  <a:srgbClr val="FF3300"/>
                </a:solidFill>
                <a:latin typeface="Arial" charset="0"/>
              </a:rPr>
              <a:t>Acetil-CoA carboxilasa</a:t>
            </a:r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auto">
          <a:xfrm>
            <a:off x="6084888" y="4005263"/>
            <a:ext cx="1727200" cy="3762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Malonil-CoA</a:t>
            </a:r>
          </a:p>
        </p:txBody>
      </p:sp>
      <p:sp>
        <p:nvSpPr>
          <p:cNvPr id="34822" name="Text Box 10"/>
          <p:cNvSpPr txBox="1">
            <a:spLocks noChangeArrowheads="1"/>
          </p:cNvSpPr>
          <p:nvPr/>
        </p:nvSpPr>
        <p:spPr bwMode="auto">
          <a:xfrm>
            <a:off x="323850" y="2852738"/>
            <a:ext cx="19446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_tradnl" altLang="es-AR" sz="1800">
              <a:latin typeface="Arial" charset="0"/>
            </a:endParaRPr>
          </a:p>
        </p:txBody>
      </p:sp>
      <p:pic>
        <p:nvPicPr>
          <p:cNvPr id="34823" name="Picture 11" descr="ACETC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47"/>
          <a:stretch>
            <a:fillRect/>
          </a:stretch>
        </p:blipFill>
        <p:spPr bwMode="auto">
          <a:xfrm>
            <a:off x="250825" y="2565400"/>
            <a:ext cx="20113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Line 12"/>
          <p:cNvSpPr>
            <a:spLocks noChangeShapeType="1"/>
          </p:cNvSpPr>
          <p:nvPr/>
        </p:nvSpPr>
        <p:spPr bwMode="auto">
          <a:xfrm>
            <a:off x="3276600" y="3284538"/>
            <a:ext cx="1946275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25" name="AutoShape 14"/>
          <p:cNvSpPr>
            <a:spLocks noChangeArrowheads="1"/>
          </p:cNvSpPr>
          <p:nvPr/>
        </p:nvSpPr>
        <p:spPr bwMode="auto">
          <a:xfrm>
            <a:off x="3708400" y="3068638"/>
            <a:ext cx="792163" cy="215900"/>
          </a:xfrm>
          <a:prstGeom prst="curvedUpArrow">
            <a:avLst>
              <a:gd name="adj1" fmla="val 73382"/>
              <a:gd name="adj2" fmla="val 14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4826" name="Text Box 16"/>
          <p:cNvSpPr txBox="1">
            <a:spLocks noChangeArrowheads="1"/>
          </p:cNvSpPr>
          <p:nvPr/>
        </p:nvSpPr>
        <p:spPr bwMode="auto">
          <a:xfrm>
            <a:off x="1692275" y="3068638"/>
            <a:ext cx="5032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+</a:t>
            </a:r>
          </a:p>
        </p:txBody>
      </p:sp>
      <p:grpSp>
        <p:nvGrpSpPr>
          <p:cNvPr id="34827" name="Group 20"/>
          <p:cNvGrpSpPr>
            <a:grpSpLocks/>
          </p:cNvGrpSpPr>
          <p:nvPr/>
        </p:nvGrpSpPr>
        <p:grpSpPr bwMode="auto">
          <a:xfrm>
            <a:off x="5292725" y="2276475"/>
            <a:ext cx="3959225" cy="1617663"/>
            <a:chOff x="3334" y="1434"/>
            <a:chExt cx="2494" cy="1019"/>
          </a:xfrm>
        </p:grpSpPr>
        <p:pic>
          <p:nvPicPr>
            <p:cNvPr id="34842" name="Picture 17" descr="MALONCOA"/>
            <p:cNvPicPr>
              <a:picLocks noChangeAspect="1" noChangeArrowheads="1"/>
            </p:cNvPicPr>
            <p:nvPr/>
          </p:nvPicPr>
          <p:blipFill>
            <a:blip r:embed="rId3">
              <a:lum bright="-1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937" b="18489"/>
            <a:stretch>
              <a:fillRect/>
            </a:stretch>
          </p:blipFill>
          <p:spPr bwMode="auto">
            <a:xfrm>
              <a:off x="3334" y="1434"/>
              <a:ext cx="2178" cy="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3" name="Text Box 19"/>
            <p:cNvSpPr txBox="1">
              <a:spLocks noChangeArrowheads="1"/>
            </p:cNvSpPr>
            <p:nvPr/>
          </p:nvSpPr>
          <p:spPr bwMode="auto">
            <a:xfrm>
              <a:off x="5329" y="1842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s-ES" altLang="es-AR" sz="1800" b="1">
                  <a:latin typeface="Arial" charset="0"/>
                </a:rPr>
                <a:t>+ H+</a:t>
              </a:r>
              <a:endParaRPr lang="es-ES" altLang="es-AR" sz="1800">
                <a:latin typeface="Arial" charset="0"/>
              </a:endParaRPr>
            </a:p>
          </p:txBody>
        </p:sp>
      </p:grpSp>
      <p:sp>
        <p:nvSpPr>
          <p:cNvPr id="34828" name="Text Box 22"/>
          <p:cNvSpPr txBox="1">
            <a:spLocks noChangeArrowheads="1"/>
          </p:cNvSpPr>
          <p:nvPr/>
        </p:nvSpPr>
        <p:spPr bwMode="auto">
          <a:xfrm>
            <a:off x="5219700" y="2349500"/>
            <a:ext cx="1368425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AR" sz="1800">
              <a:latin typeface="Arial" charset="0"/>
            </a:endParaRPr>
          </a:p>
        </p:txBody>
      </p:sp>
      <p:sp>
        <p:nvSpPr>
          <p:cNvPr id="34829" name="Text Box 24"/>
          <p:cNvSpPr txBox="1">
            <a:spLocks noChangeArrowheads="1"/>
          </p:cNvSpPr>
          <p:nvPr/>
        </p:nvSpPr>
        <p:spPr bwMode="auto">
          <a:xfrm>
            <a:off x="1044575" y="5375275"/>
            <a:ext cx="1655763" cy="717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 i="1">
                <a:solidFill>
                  <a:srgbClr val="FF3300"/>
                </a:solidFill>
                <a:latin typeface="Arial" charset="0"/>
              </a:rPr>
              <a:t>Acetil-CoA carboxilasa</a:t>
            </a:r>
          </a:p>
        </p:txBody>
      </p:sp>
      <p:sp>
        <p:nvSpPr>
          <p:cNvPr id="34830" name="AutoShape 25"/>
          <p:cNvSpPr>
            <a:spLocks/>
          </p:cNvSpPr>
          <p:nvPr/>
        </p:nvSpPr>
        <p:spPr bwMode="auto">
          <a:xfrm>
            <a:off x="2914650" y="4797425"/>
            <a:ext cx="504825" cy="1871663"/>
          </a:xfrm>
          <a:prstGeom prst="leftBrace">
            <a:avLst>
              <a:gd name="adj1" fmla="val 308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4831" name="Text Box 26"/>
          <p:cNvSpPr txBox="1">
            <a:spLocks noChangeArrowheads="1"/>
          </p:cNvSpPr>
          <p:nvPr/>
        </p:nvSpPr>
        <p:spPr bwMode="auto">
          <a:xfrm>
            <a:off x="3390900" y="3929063"/>
            <a:ext cx="1416050" cy="738187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solidFill>
                  <a:srgbClr val="3366FF"/>
                </a:solidFill>
                <a:latin typeface="Arial" charset="0"/>
              </a:rPr>
              <a:t>Biotina </a:t>
            </a:r>
            <a:r>
              <a:rPr lang="es-ES" altLang="es-AR" sz="1800" b="1">
                <a:solidFill>
                  <a:srgbClr val="3366FF"/>
                </a:solidFill>
                <a:latin typeface="Arial" charset="0"/>
              </a:rPr>
              <a:t>(Vit B7)</a:t>
            </a:r>
          </a:p>
        </p:txBody>
      </p:sp>
      <p:sp>
        <p:nvSpPr>
          <p:cNvPr id="34832" name="Text Box 27"/>
          <p:cNvSpPr txBox="1">
            <a:spLocks noChangeArrowheads="1"/>
          </p:cNvSpPr>
          <p:nvPr/>
        </p:nvSpPr>
        <p:spPr bwMode="auto">
          <a:xfrm>
            <a:off x="3203575" y="5084763"/>
            <a:ext cx="1511300" cy="3698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Monómero</a:t>
            </a:r>
          </a:p>
        </p:txBody>
      </p:sp>
      <p:sp>
        <p:nvSpPr>
          <p:cNvPr id="34833" name="Text Box 28"/>
          <p:cNvSpPr txBox="1">
            <a:spLocks noChangeArrowheads="1"/>
          </p:cNvSpPr>
          <p:nvPr/>
        </p:nvSpPr>
        <p:spPr bwMode="auto">
          <a:xfrm>
            <a:off x="6732588" y="5013325"/>
            <a:ext cx="2087562" cy="6508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1800" b="1">
                <a:latin typeface="Arial" charset="0"/>
              </a:rPr>
              <a:t>Forma filamentosa</a:t>
            </a:r>
          </a:p>
        </p:txBody>
      </p:sp>
      <p:sp>
        <p:nvSpPr>
          <p:cNvPr id="34834" name="Line 29"/>
          <p:cNvSpPr>
            <a:spLocks noChangeShapeType="1"/>
          </p:cNvSpPr>
          <p:nvPr/>
        </p:nvSpPr>
        <p:spPr bwMode="auto">
          <a:xfrm>
            <a:off x="4932363" y="5229225"/>
            <a:ext cx="1223962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35" name="Oval 30"/>
          <p:cNvSpPr>
            <a:spLocks noChangeArrowheads="1"/>
          </p:cNvSpPr>
          <p:nvPr/>
        </p:nvSpPr>
        <p:spPr bwMode="auto">
          <a:xfrm>
            <a:off x="5003800" y="4652963"/>
            <a:ext cx="863600" cy="576262"/>
          </a:xfrm>
          <a:prstGeom prst="ellipse">
            <a:avLst/>
          </a:prstGeom>
          <a:noFill/>
          <a:ln w="254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3333FF"/>
                </a:solidFill>
                <a:latin typeface="Arial" charset="0"/>
              </a:rPr>
              <a:t>Citrato</a:t>
            </a:r>
          </a:p>
        </p:txBody>
      </p:sp>
      <p:sp>
        <p:nvSpPr>
          <p:cNvPr id="34836" name="Oval 31"/>
          <p:cNvSpPr>
            <a:spLocks noChangeArrowheads="1"/>
          </p:cNvSpPr>
          <p:nvPr/>
        </p:nvSpPr>
        <p:spPr bwMode="auto">
          <a:xfrm>
            <a:off x="3348038" y="5516563"/>
            <a:ext cx="1223962" cy="576262"/>
          </a:xfrm>
          <a:prstGeom prst="ellipse">
            <a:avLst/>
          </a:prstGeom>
          <a:solidFill>
            <a:srgbClr val="F6FA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FF3300"/>
                </a:solidFill>
                <a:latin typeface="Arial" charset="0"/>
              </a:rPr>
              <a:t>Inactiva</a:t>
            </a:r>
          </a:p>
        </p:txBody>
      </p:sp>
      <p:sp>
        <p:nvSpPr>
          <p:cNvPr id="34837" name="Oval 32"/>
          <p:cNvSpPr>
            <a:spLocks noChangeArrowheads="1"/>
          </p:cNvSpPr>
          <p:nvPr/>
        </p:nvSpPr>
        <p:spPr bwMode="auto">
          <a:xfrm>
            <a:off x="7308850" y="5661025"/>
            <a:ext cx="1223963" cy="576263"/>
          </a:xfrm>
          <a:prstGeom prst="ellipse">
            <a:avLst/>
          </a:prstGeom>
          <a:solidFill>
            <a:srgbClr val="F6FA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800" b="1">
                <a:solidFill>
                  <a:srgbClr val="FF3300"/>
                </a:solidFill>
                <a:latin typeface="Arial" charset="0"/>
              </a:rPr>
              <a:t>Activa</a:t>
            </a:r>
          </a:p>
        </p:txBody>
      </p:sp>
      <p:sp>
        <p:nvSpPr>
          <p:cNvPr id="34838" name="Line 33"/>
          <p:cNvSpPr>
            <a:spLocks noChangeShapeType="1"/>
          </p:cNvSpPr>
          <p:nvPr/>
        </p:nvSpPr>
        <p:spPr bwMode="auto">
          <a:xfrm flipH="1">
            <a:off x="5003800" y="5445125"/>
            <a:ext cx="1081088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34839" name="Oval 34"/>
          <p:cNvSpPr>
            <a:spLocks noChangeArrowheads="1"/>
          </p:cNvSpPr>
          <p:nvPr/>
        </p:nvSpPr>
        <p:spPr bwMode="auto">
          <a:xfrm>
            <a:off x="4859338" y="5516563"/>
            <a:ext cx="1871662" cy="792162"/>
          </a:xfrm>
          <a:prstGeom prst="ellipse">
            <a:avLst/>
          </a:prstGeom>
          <a:noFill/>
          <a:ln w="254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>
                <a:solidFill>
                  <a:srgbClr val="3366FF"/>
                </a:solidFill>
                <a:latin typeface="Arial" charset="0"/>
              </a:rPr>
              <a:t>Ac.G. de cadena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AR" sz="1600" b="1">
                <a:solidFill>
                  <a:srgbClr val="3366FF"/>
                </a:solidFill>
                <a:latin typeface="Arial" charset="0"/>
              </a:rPr>
              <a:t>larga</a:t>
            </a:r>
          </a:p>
        </p:txBody>
      </p:sp>
      <p:sp>
        <p:nvSpPr>
          <p:cNvPr id="34840" name="Text Box 13"/>
          <p:cNvSpPr txBox="1">
            <a:spLocks noChangeArrowheads="1"/>
          </p:cNvSpPr>
          <p:nvPr/>
        </p:nvSpPr>
        <p:spPr bwMode="auto">
          <a:xfrm>
            <a:off x="3203575" y="2636838"/>
            <a:ext cx="280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400" b="1">
                <a:latin typeface="Arial" charset="0"/>
              </a:rPr>
              <a:t>ATP      ADP + Pi </a:t>
            </a:r>
          </a:p>
        </p:txBody>
      </p:sp>
      <p:sp>
        <p:nvSpPr>
          <p:cNvPr id="34841" name="Text Box 7"/>
          <p:cNvSpPr txBox="1">
            <a:spLocks noChangeArrowheads="1"/>
          </p:cNvSpPr>
          <p:nvPr/>
        </p:nvSpPr>
        <p:spPr bwMode="auto">
          <a:xfrm>
            <a:off x="1979613" y="2852738"/>
            <a:ext cx="1223962" cy="519112"/>
          </a:xfrm>
          <a:prstGeom prst="rect">
            <a:avLst/>
          </a:prstGeom>
          <a:solidFill>
            <a:srgbClr val="F9F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solidFill>
                  <a:srgbClr val="FF3300"/>
                </a:solidFill>
                <a:latin typeface="Arial" charset="0"/>
              </a:rPr>
              <a:t>HCO</a:t>
            </a:r>
            <a:r>
              <a:rPr lang="es-ES" altLang="es-AR" sz="2800" b="1" baseline="-25000">
                <a:solidFill>
                  <a:srgbClr val="FF3300"/>
                </a:solidFill>
                <a:latin typeface="Arial" charset="0"/>
              </a:rPr>
              <a:t>3</a:t>
            </a:r>
            <a:r>
              <a:rPr lang="es-ES" altLang="es-AR" sz="2800" b="1" baseline="30000">
                <a:solidFill>
                  <a:srgbClr val="FF3300"/>
                </a:solidFill>
                <a:latin typeface="Arial" charset="0"/>
              </a:rPr>
              <a:t>-</a:t>
            </a:r>
            <a:endParaRPr lang="es-ES" altLang="es-AR" sz="2800" b="1">
              <a:solidFill>
                <a:srgbClr val="FF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03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Text Box 4" descr="Rombos punteados"/>
          <p:cNvSpPr txBox="1">
            <a:spLocks noChangeArrowheads="1"/>
          </p:cNvSpPr>
          <p:nvPr/>
        </p:nvSpPr>
        <p:spPr bwMode="auto">
          <a:xfrm>
            <a:off x="0" y="5661025"/>
            <a:ext cx="9072563" cy="955675"/>
          </a:xfrm>
          <a:prstGeom prst="rect">
            <a:avLst/>
          </a:prstGeom>
          <a:pattFill prst="dotDmnd">
            <a:fgClr>
              <a:srgbClr val="B9D4FF"/>
            </a:fgClr>
            <a:bgClr>
              <a:srgbClr val="FFFFFF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AR" sz="2800" b="1">
                <a:latin typeface="Arial" charset="0"/>
              </a:rPr>
              <a:t>Los C15 y C16 del Ac.Palmítico provienen de </a:t>
            </a:r>
            <a:r>
              <a:rPr lang="es-ES" altLang="es-AR" sz="2800" b="1" u="sng">
                <a:latin typeface="Arial" charset="0"/>
              </a:rPr>
              <a:t>ACETIL-CoA</a:t>
            </a:r>
            <a:r>
              <a:rPr lang="es-ES" altLang="es-AR" sz="2800" b="1">
                <a:latin typeface="Arial" charset="0"/>
              </a:rPr>
              <a:t> y los restantes de </a:t>
            </a:r>
            <a:r>
              <a:rPr lang="es-ES" altLang="es-AR" sz="2800" b="1" u="sng">
                <a:latin typeface="Arial" charset="0"/>
              </a:rPr>
              <a:t>MALONIL-CoA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0" y="2924175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CH</a:t>
            </a:r>
            <a:r>
              <a:rPr lang="es-ES_tradnl" altLang="es-AR" sz="2000" b="1" baseline="-25000">
                <a:latin typeface="Arial" charset="0"/>
              </a:rPr>
              <a:t>3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-CH</a:t>
            </a:r>
            <a:r>
              <a:rPr lang="es-ES_tradnl" altLang="es-AR" sz="2000" b="1" baseline="-25000">
                <a:latin typeface="Arial" charset="0"/>
              </a:rPr>
              <a:t>2</a:t>
            </a:r>
            <a:r>
              <a:rPr lang="es-ES_tradnl" altLang="es-AR" sz="2000" b="1">
                <a:latin typeface="Arial" charset="0"/>
              </a:rPr>
              <a:t>-COOH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4" name="Oval 6"/>
          <p:cNvSpPr>
            <a:spLocks noChangeArrowheads="1"/>
          </p:cNvSpPr>
          <p:nvPr/>
        </p:nvSpPr>
        <p:spPr bwMode="auto">
          <a:xfrm>
            <a:off x="81724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5" name="Oval 7"/>
          <p:cNvSpPr>
            <a:spLocks noChangeArrowheads="1"/>
          </p:cNvSpPr>
          <p:nvPr/>
        </p:nvSpPr>
        <p:spPr bwMode="auto">
          <a:xfrm>
            <a:off x="1692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6" name="Oval 8"/>
          <p:cNvSpPr>
            <a:spLocks noChangeArrowheads="1"/>
          </p:cNvSpPr>
          <p:nvPr/>
        </p:nvSpPr>
        <p:spPr bwMode="auto">
          <a:xfrm>
            <a:off x="10429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7" name="Oval 9"/>
          <p:cNvSpPr>
            <a:spLocks noChangeArrowheads="1"/>
          </p:cNvSpPr>
          <p:nvPr/>
        </p:nvSpPr>
        <p:spPr bwMode="auto">
          <a:xfrm>
            <a:off x="539750" y="2420938"/>
            <a:ext cx="360363" cy="3603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8" name="Oval 10"/>
          <p:cNvSpPr>
            <a:spLocks noChangeArrowheads="1"/>
          </p:cNvSpPr>
          <p:nvPr/>
        </p:nvSpPr>
        <p:spPr bwMode="auto">
          <a:xfrm>
            <a:off x="34925" y="2420938"/>
            <a:ext cx="360363" cy="3603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49" name="Oval 11"/>
          <p:cNvSpPr>
            <a:spLocks noChangeArrowheads="1"/>
          </p:cNvSpPr>
          <p:nvPr/>
        </p:nvSpPr>
        <p:spPr bwMode="auto">
          <a:xfrm>
            <a:off x="38512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9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0" name="Oval 12"/>
          <p:cNvSpPr>
            <a:spLocks noChangeArrowheads="1"/>
          </p:cNvSpPr>
          <p:nvPr/>
        </p:nvSpPr>
        <p:spPr bwMode="auto">
          <a:xfrm>
            <a:off x="3276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10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1" name="Oval 13"/>
          <p:cNvSpPr>
            <a:spLocks noChangeArrowheads="1"/>
          </p:cNvSpPr>
          <p:nvPr/>
        </p:nvSpPr>
        <p:spPr bwMode="auto">
          <a:xfrm>
            <a:off x="2771775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11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2" name="Oval 14"/>
          <p:cNvSpPr>
            <a:spLocks noChangeArrowheads="1"/>
          </p:cNvSpPr>
          <p:nvPr/>
        </p:nvSpPr>
        <p:spPr bwMode="auto">
          <a:xfrm>
            <a:off x="2266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12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3" name="Oval 15"/>
          <p:cNvSpPr>
            <a:spLocks noChangeArrowheads="1"/>
          </p:cNvSpPr>
          <p:nvPr/>
        </p:nvSpPr>
        <p:spPr bwMode="auto">
          <a:xfrm>
            <a:off x="60118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5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4" name="Oval 16"/>
          <p:cNvSpPr>
            <a:spLocks noChangeArrowheads="1"/>
          </p:cNvSpPr>
          <p:nvPr/>
        </p:nvSpPr>
        <p:spPr bwMode="auto">
          <a:xfrm>
            <a:off x="543560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6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5" name="Oval 17"/>
          <p:cNvSpPr>
            <a:spLocks noChangeArrowheads="1"/>
          </p:cNvSpPr>
          <p:nvPr/>
        </p:nvSpPr>
        <p:spPr bwMode="auto">
          <a:xfrm>
            <a:off x="4932363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7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6" name="Oval 18"/>
          <p:cNvSpPr>
            <a:spLocks noChangeArrowheads="1"/>
          </p:cNvSpPr>
          <p:nvPr/>
        </p:nvSpPr>
        <p:spPr bwMode="auto">
          <a:xfrm>
            <a:off x="442753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8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7" name="Oval 19"/>
          <p:cNvSpPr>
            <a:spLocks noChangeArrowheads="1"/>
          </p:cNvSpPr>
          <p:nvPr/>
        </p:nvSpPr>
        <p:spPr bwMode="auto">
          <a:xfrm>
            <a:off x="75961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2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8" name="Oval 20"/>
          <p:cNvSpPr>
            <a:spLocks noChangeArrowheads="1"/>
          </p:cNvSpPr>
          <p:nvPr/>
        </p:nvSpPr>
        <p:spPr bwMode="auto">
          <a:xfrm>
            <a:off x="7092950" y="2492375"/>
            <a:ext cx="360363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3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35859" name="Oval 21"/>
          <p:cNvSpPr>
            <a:spLocks noChangeArrowheads="1"/>
          </p:cNvSpPr>
          <p:nvPr/>
        </p:nvSpPr>
        <p:spPr bwMode="auto">
          <a:xfrm>
            <a:off x="6516688" y="2492375"/>
            <a:ext cx="360362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AR" sz="2000" b="1">
                <a:latin typeface="Arial" charset="0"/>
              </a:rPr>
              <a:t>4</a:t>
            </a:r>
            <a:endParaRPr lang="es-ES" altLang="es-AR" sz="2000" b="1">
              <a:latin typeface="Arial" charset="0"/>
            </a:endParaRPr>
          </a:p>
        </p:txBody>
      </p:sp>
      <p:sp>
        <p:nvSpPr>
          <p:cNvPr id="189462" name="Text Box 22" descr="Diagonal hacia arriba clara"/>
          <p:cNvSpPr txBox="1">
            <a:spLocks noChangeArrowheads="1"/>
          </p:cNvSpPr>
          <p:nvPr/>
        </p:nvSpPr>
        <p:spPr bwMode="auto">
          <a:xfrm>
            <a:off x="107950" y="4508500"/>
            <a:ext cx="1223963" cy="822325"/>
          </a:xfrm>
          <a:prstGeom prst="rect">
            <a:avLst/>
          </a:prstGeom>
          <a:pattFill prst="ltUpDiag">
            <a:fgClr>
              <a:schemeClr val="folHlink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_tradnl" altLang="es-AR" sz="2400" b="1">
                <a:latin typeface="Arial" charset="0"/>
              </a:rPr>
              <a:t>Acetil-CoA</a:t>
            </a:r>
            <a:endParaRPr lang="es-ES" altLang="es-AR" sz="2400" b="1">
              <a:latin typeface="Arial" charset="0"/>
            </a:endParaRPr>
          </a:p>
        </p:txBody>
      </p:sp>
      <p:sp>
        <p:nvSpPr>
          <p:cNvPr id="189463" name="Line 23"/>
          <p:cNvSpPr>
            <a:spLocks noChangeShapeType="1"/>
          </p:cNvSpPr>
          <p:nvPr/>
        </p:nvSpPr>
        <p:spPr bwMode="auto">
          <a:xfrm flipV="1">
            <a:off x="611188" y="3717925"/>
            <a:ext cx="0" cy="6477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64" name="AutoShape 24"/>
          <p:cNvSpPr>
            <a:spLocks/>
          </p:cNvSpPr>
          <p:nvPr/>
        </p:nvSpPr>
        <p:spPr bwMode="auto">
          <a:xfrm rot="16200000" flipV="1">
            <a:off x="468313" y="2997200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5" name="Text Box 25"/>
          <p:cNvSpPr txBox="1">
            <a:spLocks noChangeArrowheads="1"/>
          </p:cNvSpPr>
          <p:nvPr/>
        </p:nvSpPr>
        <p:spPr bwMode="auto">
          <a:xfrm>
            <a:off x="2987675" y="4797425"/>
            <a:ext cx="2808288" cy="519113"/>
          </a:xfrm>
          <a:prstGeom prst="rect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_tradnl" altLang="es-AR" sz="2800" b="1">
                <a:latin typeface="Arial" charset="0"/>
              </a:rPr>
              <a:t>Malonil-CoA</a:t>
            </a:r>
            <a:endParaRPr lang="es-ES" altLang="es-AR" sz="2800" b="1">
              <a:latin typeface="Arial" charset="0"/>
            </a:endParaRPr>
          </a:p>
        </p:txBody>
      </p:sp>
      <p:sp>
        <p:nvSpPr>
          <p:cNvPr id="189466" name="AutoShape 26"/>
          <p:cNvSpPr>
            <a:spLocks/>
          </p:cNvSpPr>
          <p:nvPr/>
        </p:nvSpPr>
        <p:spPr bwMode="auto">
          <a:xfrm rot="16200000" flipV="1">
            <a:off x="1547813" y="2924175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7" name="AutoShape 27"/>
          <p:cNvSpPr>
            <a:spLocks/>
          </p:cNvSpPr>
          <p:nvPr/>
        </p:nvSpPr>
        <p:spPr bwMode="auto">
          <a:xfrm rot="16200000" flipV="1">
            <a:off x="4787900" y="2997201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8" name="AutoShape 28"/>
          <p:cNvSpPr>
            <a:spLocks/>
          </p:cNvSpPr>
          <p:nvPr/>
        </p:nvSpPr>
        <p:spPr bwMode="auto">
          <a:xfrm rot="16200000" flipV="1">
            <a:off x="5940425" y="2997201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69" name="AutoShape 29"/>
          <p:cNvSpPr>
            <a:spLocks/>
          </p:cNvSpPr>
          <p:nvPr/>
        </p:nvSpPr>
        <p:spPr bwMode="auto">
          <a:xfrm rot="16200000" flipV="1">
            <a:off x="6948488" y="2997200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0" name="AutoShape 30"/>
          <p:cNvSpPr>
            <a:spLocks/>
          </p:cNvSpPr>
          <p:nvPr/>
        </p:nvSpPr>
        <p:spPr bwMode="auto">
          <a:xfrm rot="16200000" flipV="1">
            <a:off x="8027988" y="2924175"/>
            <a:ext cx="287337" cy="1008063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1" name="AutoShape 31"/>
          <p:cNvSpPr>
            <a:spLocks/>
          </p:cNvSpPr>
          <p:nvPr/>
        </p:nvSpPr>
        <p:spPr bwMode="auto">
          <a:xfrm rot="16200000" flipV="1">
            <a:off x="2628900" y="2924176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2" name="AutoShape 32"/>
          <p:cNvSpPr>
            <a:spLocks/>
          </p:cNvSpPr>
          <p:nvPr/>
        </p:nvSpPr>
        <p:spPr bwMode="auto">
          <a:xfrm rot="16200000" flipV="1">
            <a:off x="3708400" y="2924176"/>
            <a:ext cx="287337" cy="1008062"/>
          </a:xfrm>
          <a:prstGeom prst="leftBrace">
            <a:avLst>
              <a:gd name="adj1" fmla="val 29236"/>
              <a:gd name="adj2" fmla="val 50000"/>
            </a:avLst>
          </a:prstGeom>
          <a:noFill/>
          <a:ln w="349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PE" altLang="es-AR" sz="1800" b="1">
              <a:solidFill>
                <a:srgbClr val="0064FF"/>
              </a:solidFill>
              <a:latin typeface="Arial" charset="0"/>
            </a:endParaRPr>
          </a:p>
        </p:txBody>
      </p:sp>
      <p:sp>
        <p:nvSpPr>
          <p:cNvPr id="189473" name="Line 33"/>
          <p:cNvSpPr>
            <a:spLocks noChangeShapeType="1"/>
          </p:cNvSpPr>
          <p:nvPr/>
        </p:nvSpPr>
        <p:spPr bwMode="auto">
          <a:xfrm>
            <a:off x="1835150" y="3789363"/>
            <a:ext cx="11525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4" name="Line 34"/>
          <p:cNvSpPr>
            <a:spLocks noChangeShapeType="1"/>
          </p:cNvSpPr>
          <p:nvPr/>
        </p:nvSpPr>
        <p:spPr bwMode="auto">
          <a:xfrm flipH="1">
            <a:off x="5795963" y="3716338"/>
            <a:ext cx="1223962" cy="10080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5" name="Line 35"/>
          <p:cNvSpPr>
            <a:spLocks noChangeShapeType="1"/>
          </p:cNvSpPr>
          <p:nvPr/>
        </p:nvSpPr>
        <p:spPr bwMode="auto">
          <a:xfrm flipH="1">
            <a:off x="6156325" y="3644900"/>
            <a:ext cx="1871663" cy="13684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6" name="Line 36"/>
          <p:cNvSpPr>
            <a:spLocks noChangeShapeType="1"/>
          </p:cNvSpPr>
          <p:nvPr/>
        </p:nvSpPr>
        <p:spPr bwMode="auto">
          <a:xfrm>
            <a:off x="2771775" y="3644900"/>
            <a:ext cx="863600" cy="936625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7" name="Line 37"/>
          <p:cNvSpPr>
            <a:spLocks noChangeShapeType="1"/>
          </p:cNvSpPr>
          <p:nvPr/>
        </p:nvSpPr>
        <p:spPr bwMode="auto">
          <a:xfrm>
            <a:off x="4932363" y="3716338"/>
            <a:ext cx="0" cy="649287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8" name="Line 38"/>
          <p:cNvSpPr>
            <a:spLocks noChangeShapeType="1"/>
          </p:cNvSpPr>
          <p:nvPr/>
        </p:nvSpPr>
        <p:spPr bwMode="auto">
          <a:xfrm>
            <a:off x="3851275" y="3644900"/>
            <a:ext cx="288925" cy="86360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79" name="Line 39"/>
          <p:cNvSpPr>
            <a:spLocks noChangeShapeType="1"/>
          </p:cNvSpPr>
          <p:nvPr/>
        </p:nvSpPr>
        <p:spPr bwMode="auto">
          <a:xfrm flipH="1">
            <a:off x="5292725" y="3716338"/>
            <a:ext cx="792163" cy="792162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89480" name="AutoShape 40"/>
          <p:cNvSpPr>
            <a:spLocks noChangeArrowheads="1"/>
          </p:cNvSpPr>
          <p:nvPr/>
        </p:nvSpPr>
        <p:spPr bwMode="auto">
          <a:xfrm>
            <a:off x="0" y="1700213"/>
            <a:ext cx="8893175" cy="720725"/>
          </a:xfrm>
          <a:prstGeom prst="rightArrow">
            <a:avLst>
              <a:gd name="adj1" fmla="val 19500"/>
              <a:gd name="adj2" fmla="val 19737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PE" altLang="es-AR" sz="1800">
              <a:latin typeface="Arial" charset="0"/>
            </a:endParaRPr>
          </a:p>
        </p:txBody>
      </p:sp>
      <p:sp>
        <p:nvSpPr>
          <p:cNvPr id="35879" name="Text Box 40"/>
          <p:cNvSpPr txBox="1">
            <a:spLocks noChangeArrowheads="1"/>
          </p:cNvSpPr>
          <p:nvPr/>
        </p:nvSpPr>
        <p:spPr bwMode="auto">
          <a:xfrm>
            <a:off x="468313" y="333375"/>
            <a:ext cx="799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AR" altLang="es-AR" sz="1800">
                <a:latin typeface="Arial" charset="0"/>
              </a:rPr>
              <a:t>COMIENZO Y PROCEDENCIA DE LOS CARBONOS DEL ACIDO GRASO</a:t>
            </a:r>
            <a:endParaRPr lang="es-ES" altLang="es-AR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94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8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8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8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8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8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8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8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8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8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18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 animBg="1"/>
      <p:bldP spid="189462" grpId="0" animBg="1"/>
      <p:bldP spid="189463" grpId="0" animBg="1"/>
      <p:bldP spid="189464" grpId="0" animBg="1"/>
      <p:bldP spid="189465" grpId="0" animBg="1"/>
      <p:bldP spid="189466" grpId="0" animBg="1"/>
      <p:bldP spid="189467" grpId="0" animBg="1"/>
      <p:bldP spid="189468" grpId="0" animBg="1"/>
      <p:bldP spid="189469" grpId="0" animBg="1"/>
      <p:bldP spid="189470" grpId="0" animBg="1"/>
      <p:bldP spid="189471" grpId="0" animBg="1"/>
      <p:bldP spid="189472" grpId="0" animBg="1"/>
      <p:bldP spid="189473" grpId="0" animBg="1"/>
      <p:bldP spid="189474" grpId="0" animBg="1"/>
      <p:bldP spid="189475" grpId="0" animBg="1"/>
      <p:bldP spid="189476" grpId="0" animBg="1"/>
      <p:bldP spid="189477" grpId="0" animBg="1"/>
      <p:bldP spid="189478" grpId="0" animBg="1"/>
      <p:bldP spid="189479" grpId="0" animBg="1"/>
      <p:bldP spid="189480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1721</Words>
  <Application>Microsoft Office PowerPoint</Application>
  <PresentationFormat>Presentación en pantalla (4:3)</PresentationFormat>
  <Paragraphs>395</Paragraphs>
  <Slides>44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Tema de Office</vt:lpstr>
      <vt:lpstr>Presentación de PowerPoint</vt:lpstr>
      <vt:lpstr>Presentación de PowerPoint</vt:lpstr>
      <vt:lpstr>Biosíntesis de ácidos grasos (palmítico) Características generales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Formación de   ACETIL-EnzimaCondensante(EC)  1°) Adición del grupo acetilo</vt:lpstr>
      <vt:lpstr>3°)CONDENSACIÓN DEL ACETILO DE EC CON MALONILO DE ACP</vt:lpstr>
      <vt:lpstr>PRIMERA REDUCCION</vt:lpstr>
      <vt:lpstr>ETAPA DE DESHIDRATACION</vt:lpstr>
      <vt:lpstr>SEGUNDA REDUCCION</vt:lpstr>
      <vt:lpstr>Presentación de PowerPoint</vt:lpstr>
      <vt:lpstr>Presentación de PowerPoint</vt:lpstr>
      <vt:lpstr>Balance de la Biosíntesis</vt:lpstr>
      <vt:lpstr>Presentación de PowerPoint</vt:lpstr>
      <vt:lpstr>Presentación de PowerPoint</vt:lpstr>
      <vt:lpstr> ELONGACION DE LOS ACIDOS GRASOS (de más de 16 C) </vt:lpstr>
      <vt:lpstr>BIOSINTESIS DE ACIDOS GRASOS MONOINSATURADOS </vt:lpstr>
      <vt:lpstr>Presentación de PowerPoint</vt:lpstr>
      <vt:lpstr>Presentación de PowerPoint</vt:lpstr>
      <vt:lpstr>Presentación de PowerPoint</vt:lpstr>
      <vt:lpstr>    El Colesterol…   ¿Cómo ingresa  y sale  del Hígado?  -En el hombre, el Colesterol No se degrada   -Ingresos y egresos deben mantener un equilibrio    </vt:lpstr>
      <vt:lpstr>Presentación de PowerPoint</vt:lpstr>
      <vt:lpstr>Presentación de PowerPoint</vt:lpstr>
      <vt:lpstr>Síntesis de colesterol</vt:lpstr>
      <vt:lpstr>Presentación de PowerPoint</vt:lpstr>
      <vt:lpstr>Presentación de PowerPoint</vt:lpstr>
      <vt:lpstr>Presentación de PowerPoint</vt:lpstr>
      <vt:lpstr>Presentación de PowerPoint</vt:lpstr>
      <vt:lpstr>Regulación de la Biosíntesis de Colesterol</vt:lpstr>
      <vt:lpstr>Presentación de PowerPoint</vt:lpstr>
      <vt:lpstr>Presentación de PowerPoint</vt:lpstr>
      <vt:lpstr>Presentación de PowerPoint</vt:lpstr>
      <vt:lpstr>Presentación de PowerPoint</vt:lpstr>
      <vt:lpstr>Sales biliares y emulsión de grasas</vt:lpstr>
      <vt:lpstr>SALES Y ACIDOS BILIARES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ali y facu</dc:creator>
  <cp:lastModifiedBy>ethel</cp:lastModifiedBy>
  <cp:revision>31</cp:revision>
  <dcterms:created xsi:type="dcterms:W3CDTF">2014-10-12T02:51:21Z</dcterms:created>
  <dcterms:modified xsi:type="dcterms:W3CDTF">2016-09-27T20:24:12Z</dcterms:modified>
</cp:coreProperties>
</file>